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9.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0.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1.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2.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4.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5.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7.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8.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9.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20.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21.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22.xml" ContentType="application/vnd.openxmlformats-officedocument.theme+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23.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theme/theme24.xml" ContentType="application/vnd.openxmlformats-officedocument.theme+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25.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6.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27.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28.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theme/theme29.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4" r:id="rId2"/>
    <p:sldMasterId id="2147483812" r:id="rId3"/>
    <p:sldMasterId id="2147483824" r:id="rId4"/>
    <p:sldMasterId id="2147483848" r:id="rId5"/>
    <p:sldMasterId id="2147483872" r:id="rId6"/>
    <p:sldMasterId id="2147483909" r:id="rId7"/>
    <p:sldMasterId id="2147483936" r:id="rId8"/>
    <p:sldMasterId id="2147484087" r:id="rId9"/>
    <p:sldMasterId id="2147484099" r:id="rId10"/>
    <p:sldMasterId id="2147484281" r:id="rId11"/>
    <p:sldMasterId id="2147484522" r:id="rId12"/>
    <p:sldMasterId id="2147484571" r:id="rId13"/>
    <p:sldMasterId id="2147484777" r:id="rId14"/>
    <p:sldMasterId id="2147484837" r:id="rId15"/>
    <p:sldMasterId id="2147484849" r:id="rId16"/>
    <p:sldMasterId id="2147484861" r:id="rId17"/>
    <p:sldMasterId id="2147484873" r:id="rId18"/>
    <p:sldMasterId id="2147484969" r:id="rId19"/>
    <p:sldMasterId id="2147485410" r:id="rId20"/>
    <p:sldMasterId id="2147485520" r:id="rId21"/>
    <p:sldMasterId id="2147485532" r:id="rId22"/>
    <p:sldMasterId id="2147485665" r:id="rId23"/>
    <p:sldMasterId id="2147485714" r:id="rId24"/>
    <p:sldMasterId id="2147486472" r:id="rId25"/>
    <p:sldMasterId id="2147486594" r:id="rId26"/>
    <p:sldMasterId id="2147487120" r:id="rId27"/>
    <p:sldMasterId id="2147487194" r:id="rId28"/>
    <p:sldMasterId id="2147487206" r:id="rId29"/>
  </p:sldMasterIdLst>
  <p:notesMasterIdLst>
    <p:notesMasterId r:id="rId84"/>
  </p:notesMasterIdLst>
  <p:handoutMasterIdLst>
    <p:handoutMasterId r:id="rId85"/>
  </p:handoutMasterIdLst>
  <p:sldIdLst>
    <p:sldId id="6628" r:id="rId30"/>
    <p:sldId id="3299" r:id="rId31"/>
    <p:sldId id="6522" r:id="rId32"/>
    <p:sldId id="6536" r:id="rId33"/>
    <p:sldId id="6537" r:id="rId34"/>
    <p:sldId id="3146" r:id="rId35"/>
    <p:sldId id="3147" r:id="rId36"/>
    <p:sldId id="3150" r:id="rId37"/>
    <p:sldId id="3151" r:id="rId38"/>
    <p:sldId id="275" r:id="rId39"/>
    <p:sldId id="6526" r:id="rId40"/>
    <p:sldId id="6527" r:id="rId41"/>
    <p:sldId id="6529" r:id="rId42"/>
    <p:sldId id="358" r:id="rId43"/>
    <p:sldId id="3177" r:id="rId44"/>
    <p:sldId id="3178" r:id="rId45"/>
    <p:sldId id="3180" r:id="rId46"/>
    <p:sldId id="6543" r:id="rId47"/>
    <p:sldId id="6541" r:id="rId48"/>
    <p:sldId id="6542" r:id="rId49"/>
    <p:sldId id="6534" r:id="rId50"/>
    <p:sldId id="6538" r:id="rId51"/>
    <p:sldId id="6539" r:id="rId52"/>
    <p:sldId id="6532" r:id="rId53"/>
    <p:sldId id="6129" r:id="rId54"/>
    <p:sldId id="6545" r:id="rId55"/>
    <p:sldId id="6546" r:id="rId56"/>
    <p:sldId id="6547" r:id="rId57"/>
    <p:sldId id="376" r:id="rId58"/>
    <p:sldId id="3149" r:id="rId59"/>
    <p:sldId id="3159" r:id="rId60"/>
    <p:sldId id="3160" r:id="rId61"/>
    <p:sldId id="369" r:id="rId62"/>
    <p:sldId id="762" r:id="rId63"/>
    <p:sldId id="6173" r:id="rId64"/>
    <p:sldId id="6174" r:id="rId65"/>
    <p:sldId id="6175" r:id="rId66"/>
    <p:sldId id="6176" r:id="rId67"/>
    <p:sldId id="6533" r:id="rId68"/>
    <p:sldId id="441" r:id="rId69"/>
    <p:sldId id="443" r:id="rId70"/>
    <p:sldId id="465" r:id="rId71"/>
    <p:sldId id="474" r:id="rId72"/>
    <p:sldId id="475" r:id="rId73"/>
    <p:sldId id="472" r:id="rId74"/>
    <p:sldId id="476" r:id="rId75"/>
    <p:sldId id="480" r:id="rId76"/>
    <p:sldId id="477" r:id="rId77"/>
    <p:sldId id="478" r:id="rId78"/>
    <p:sldId id="473" r:id="rId79"/>
    <p:sldId id="6177" r:id="rId80"/>
    <p:sldId id="6523" r:id="rId81"/>
    <p:sldId id="6627" r:id="rId82"/>
    <p:sldId id="6535" r:id="rId8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CEC22"/>
    <a:srgbClr val="FF2F92"/>
    <a:srgbClr val="D5FC79"/>
    <a:srgbClr val="FFFD78"/>
    <a:srgbClr val="66FFFF"/>
    <a:srgbClr val="FF00C4"/>
    <a:srgbClr val="1A5712"/>
    <a:srgbClr val="9DC3E6"/>
    <a:srgbClr val="948A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69" autoAdjust="0"/>
    <p:restoredTop sz="88748" autoAdjust="0"/>
  </p:normalViewPr>
  <p:slideViewPr>
    <p:cSldViewPr>
      <p:cViewPr varScale="1">
        <p:scale>
          <a:sx n="115" d="100"/>
          <a:sy n="115" d="100"/>
        </p:scale>
        <p:origin x="1824" y="208"/>
      </p:cViewPr>
      <p:guideLst>
        <p:guide orient="horz" pos="2160"/>
        <p:guide pos="2880"/>
      </p:guideLst>
    </p:cSldViewPr>
  </p:slideViewPr>
  <p:outlineViewPr>
    <p:cViewPr>
      <p:scale>
        <a:sx n="33" d="100"/>
        <a:sy n="33" d="100"/>
      </p:scale>
      <p:origin x="0" y="-20408"/>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13.xml"/><Relationship Id="rId47" Type="http://schemas.openxmlformats.org/officeDocument/2006/relationships/slide" Target="slides/slide18.xml"/><Relationship Id="rId63" Type="http://schemas.openxmlformats.org/officeDocument/2006/relationships/slide" Target="slides/slide34.xml"/><Relationship Id="rId68" Type="http://schemas.openxmlformats.org/officeDocument/2006/relationships/slide" Target="slides/slide39.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 Target="slides/slide3.xml"/><Relationship Id="rId37" Type="http://schemas.openxmlformats.org/officeDocument/2006/relationships/slide" Target="slides/slide8.xml"/><Relationship Id="rId53" Type="http://schemas.openxmlformats.org/officeDocument/2006/relationships/slide" Target="slides/slide24.xml"/><Relationship Id="rId58" Type="http://schemas.openxmlformats.org/officeDocument/2006/relationships/slide" Target="slides/slide29.xml"/><Relationship Id="rId74" Type="http://schemas.openxmlformats.org/officeDocument/2006/relationships/slide" Target="slides/slide45.xml"/><Relationship Id="rId79" Type="http://schemas.openxmlformats.org/officeDocument/2006/relationships/slide" Target="slides/slide50.xml"/><Relationship Id="rId5" Type="http://schemas.openxmlformats.org/officeDocument/2006/relationships/slideMaster" Target="slideMasters/slideMaster5.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1.xml"/><Relationship Id="rId35" Type="http://schemas.openxmlformats.org/officeDocument/2006/relationships/slide" Target="slides/slide6.xml"/><Relationship Id="rId43" Type="http://schemas.openxmlformats.org/officeDocument/2006/relationships/slide" Target="slides/slide14.xml"/><Relationship Id="rId48" Type="http://schemas.openxmlformats.org/officeDocument/2006/relationships/slide" Target="slides/slide19.xml"/><Relationship Id="rId56" Type="http://schemas.openxmlformats.org/officeDocument/2006/relationships/slide" Target="slides/slide27.xml"/><Relationship Id="rId64" Type="http://schemas.openxmlformats.org/officeDocument/2006/relationships/slide" Target="slides/slide35.xml"/><Relationship Id="rId69" Type="http://schemas.openxmlformats.org/officeDocument/2006/relationships/slide" Target="slides/slide40.xml"/><Relationship Id="rId77" Type="http://schemas.openxmlformats.org/officeDocument/2006/relationships/slide" Target="slides/slide48.xml"/><Relationship Id="rId8" Type="http://schemas.openxmlformats.org/officeDocument/2006/relationships/slideMaster" Target="slideMasters/slideMaster8.xml"/><Relationship Id="rId51" Type="http://schemas.openxmlformats.org/officeDocument/2006/relationships/slide" Target="slides/slide22.xml"/><Relationship Id="rId72" Type="http://schemas.openxmlformats.org/officeDocument/2006/relationships/slide" Target="slides/slide43.xml"/><Relationship Id="rId80" Type="http://schemas.openxmlformats.org/officeDocument/2006/relationships/slide" Target="slides/slide51.xml"/><Relationship Id="rId85"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4.xml"/><Relationship Id="rId38" Type="http://schemas.openxmlformats.org/officeDocument/2006/relationships/slide" Target="slides/slide9.xml"/><Relationship Id="rId46" Type="http://schemas.openxmlformats.org/officeDocument/2006/relationships/slide" Target="slides/slide17.xml"/><Relationship Id="rId59" Type="http://schemas.openxmlformats.org/officeDocument/2006/relationships/slide" Target="slides/slide30.xml"/><Relationship Id="rId67" Type="http://schemas.openxmlformats.org/officeDocument/2006/relationships/slide" Target="slides/slide38.xml"/><Relationship Id="rId20" Type="http://schemas.openxmlformats.org/officeDocument/2006/relationships/slideMaster" Target="slideMasters/slideMaster20.xml"/><Relationship Id="rId41" Type="http://schemas.openxmlformats.org/officeDocument/2006/relationships/slide" Target="slides/slide12.xml"/><Relationship Id="rId54" Type="http://schemas.openxmlformats.org/officeDocument/2006/relationships/slide" Target="slides/slide25.xml"/><Relationship Id="rId62" Type="http://schemas.openxmlformats.org/officeDocument/2006/relationships/slide" Target="slides/slide33.xml"/><Relationship Id="rId70" Type="http://schemas.openxmlformats.org/officeDocument/2006/relationships/slide" Target="slides/slide41.xml"/><Relationship Id="rId75" Type="http://schemas.openxmlformats.org/officeDocument/2006/relationships/slide" Target="slides/slide46.xml"/><Relationship Id="rId83" Type="http://schemas.openxmlformats.org/officeDocument/2006/relationships/slide" Target="slides/slide54.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7.xml"/><Relationship Id="rId49" Type="http://schemas.openxmlformats.org/officeDocument/2006/relationships/slide" Target="slides/slide20.xml"/><Relationship Id="rId57" Type="http://schemas.openxmlformats.org/officeDocument/2006/relationships/slide" Target="slides/slide28.xml"/><Relationship Id="rId10" Type="http://schemas.openxmlformats.org/officeDocument/2006/relationships/slideMaster" Target="slideMasters/slideMaster10.xml"/><Relationship Id="rId31" Type="http://schemas.openxmlformats.org/officeDocument/2006/relationships/slide" Target="slides/slide2.xml"/><Relationship Id="rId44" Type="http://schemas.openxmlformats.org/officeDocument/2006/relationships/slide" Target="slides/slide15.xml"/><Relationship Id="rId52" Type="http://schemas.openxmlformats.org/officeDocument/2006/relationships/slide" Target="slides/slide23.xml"/><Relationship Id="rId60" Type="http://schemas.openxmlformats.org/officeDocument/2006/relationships/slide" Target="slides/slide31.xml"/><Relationship Id="rId65" Type="http://schemas.openxmlformats.org/officeDocument/2006/relationships/slide" Target="slides/slide36.xml"/><Relationship Id="rId73" Type="http://schemas.openxmlformats.org/officeDocument/2006/relationships/slide" Target="slides/slide44.xml"/><Relationship Id="rId78" Type="http://schemas.openxmlformats.org/officeDocument/2006/relationships/slide" Target="slides/slide49.xml"/><Relationship Id="rId81" Type="http://schemas.openxmlformats.org/officeDocument/2006/relationships/slide" Target="slides/slide52.xml"/><Relationship Id="rId86"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0.xml"/><Relationship Id="rId34" Type="http://schemas.openxmlformats.org/officeDocument/2006/relationships/slide" Target="slides/slide5.xml"/><Relationship Id="rId50" Type="http://schemas.openxmlformats.org/officeDocument/2006/relationships/slide" Target="slides/slide21.xml"/><Relationship Id="rId55" Type="http://schemas.openxmlformats.org/officeDocument/2006/relationships/slide" Target="slides/slide26.xml"/><Relationship Id="rId76" Type="http://schemas.openxmlformats.org/officeDocument/2006/relationships/slide" Target="slides/slide47.xml"/><Relationship Id="rId7" Type="http://schemas.openxmlformats.org/officeDocument/2006/relationships/slideMaster" Target="slideMasters/slideMaster7.xml"/><Relationship Id="rId71" Type="http://schemas.openxmlformats.org/officeDocument/2006/relationships/slide" Target="slides/slide42.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11.xml"/><Relationship Id="rId45" Type="http://schemas.openxmlformats.org/officeDocument/2006/relationships/slide" Target="slides/slide16.xml"/><Relationship Id="rId66" Type="http://schemas.openxmlformats.org/officeDocument/2006/relationships/slide" Target="slides/slide37.xml"/><Relationship Id="rId87" Type="http://schemas.openxmlformats.org/officeDocument/2006/relationships/viewProps" Target="viewProps.xml"/><Relationship Id="rId61" Type="http://schemas.openxmlformats.org/officeDocument/2006/relationships/slide" Target="slides/slide32.xml"/><Relationship Id="rId82" Type="http://schemas.openxmlformats.org/officeDocument/2006/relationships/slide" Target="slides/slide53.xml"/><Relationship Id="rId19" Type="http://schemas.openxmlformats.org/officeDocument/2006/relationships/slideMaster" Target="slideMasters/slideMaster1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10/5/22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10/5/22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973686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17</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19557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050323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b="1" dirty="0"/>
              <a:t>New thread block cluster</a:t>
            </a:r>
            <a:r>
              <a:rPr lang="en-US" sz="1000" dirty="0"/>
              <a:t> feature</a:t>
            </a:r>
            <a:r>
              <a:rPr lang="en-US" sz="1000" b="1" dirty="0"/>
              <a:t> </a:t>
            </a:r>
            <a:r>
              <a:rPr lang="en-US" sz="1000" dirty="0"/>
              <a:t>enables programmatic control of locality at a granularity larger than a single thread block on a single SM. This extends the CUDA programming model by adding another level to the programming hierarchy to now include threads, thread blocks, thread block clusters, and grids. Clusters enable multiple thread blocks running concurrently across multiple SMs to synchronize and collaboratively fetch and exchange data.</a:t>
            </a:r>
          </a:p>
          <a:p>
            <a:pPr lvl="1"/>
            <a:r>
              <a:rPr lang="en-US" sz="1000" dirty="0"/>
              <a:t>H100 grows the CUDA thread group hierarchy with a new level called the thread block cluster. A cluster is a group of thread blocks that are guaranteed to be concurrently scheduled, and enable efficient cooperation and data sharing for threads across multiple SMs. A cluster also cooperatively drives asynchronous units like the Tensor Memory Accelerator and the Tensor Cores more efficiently.</a:t>
            </a:r>
          </a:p>
          <a:p>
            <a:pPr lvl="1"/>
            <a:r>
              <a:rPr lang="en-US" sz="1000" dirty="0"/>
              <a:t>NVIDIA asynchronous transaction barriers enables general-purpose CUDA threads and on-chip accelerators within a cluster to synchronize efficiently, even if they reside on separate SMs.</a:t>
            </a:r>
          </a:p>
          <a:p>
            <a:pPr lvl="1"/>
            <a:r>
              <a:rPr lang="en-US" sz="1000" dirty="0"/>
              <a:t>New </a:t>
            </a:r>
            <a:r>
              <a:rPr lang="en-US" sz="1000" b="1" dirty="0"/>
              <a:t>thread block cluster</a:t>
            </a:r>
            <a:r>
              <a:rPr lang="en-US" sz="1000" dirty="0"/>
              <a:t> feature exposes control of locality across multiple SMs.</a:t>
            </a:r>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3139790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31713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1274332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715520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45585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A100: New load instruction that copies from global memory (DRAM) to shared memory (scratchpad) directly, without having to use registers (i.e., no need to copy from global memory to register and then from register to shared memory).</a:t>
            </a: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9882919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dirty="0"/>
              <a:t>New </a:t>
            </a:r>
            <a:r>
              <a:rPr lang="en-US" sz="1000" b="1" dirty="0"/>
              <a:t>asynchronous execution</a:t>
            </a:r>
            <a:r>
              <a:rPr lang="en-US" sz="1000" dirty="0"/>
              <a:t> features include a new </a:t>
            </a:r>
            <a:r>
              <a:rPr lang="en-US" sz="1000" b="1" dirty="0"/>
              <a:t>Tensor Memory Accelerator (TMA) </a:t>
            </a:r>
            <a:r>
              <a:rPr lang="en-US" sz="1000" dirty="0"/>
              <a:t>unit that can transfer large blocks of data efficiently between global memory and shared memory. TMA also supports asynchronous copies between thread blocks in a cluster. There is also a new </a:t>
            </a:r>
            <a:r>
              <a:rPr lang="en-US" sz="1000" b="1" dirty="0"/>
              <a:t>asynchronous transaction barrier</a:t>
            </a:r>
            <a:r>
              <a:rPr lang="en-US" sz="1000" dirty="0"/>
              <a:t> for doing atomic data movement and synchronization.</a:t>
            </a:r>
          </a:p>
          <a:p>
            <a:pPr lvl="1"/>
            <a:r>
              <a:rPr lang="en-US" sz="1000" dirty="0"/>
              <a:t>New </a:t>
            </a:r>
            <a:r>
              <a:rPr lang="en-US" sz="1000" b="1" dirty="0"/>
              <a:t>asynchronous execution</a:t>
            </a:r>
            <a:r>
              <a:rPr lang="en-US" sz="1000" dirty="0"/>
              <a:t> features include a new </a:t>
            </a:r>
            <a:r>
              <a:rPr lang="en-US" sz="1000" b="1" dirty="0"/>
              <a:t>Tensor Memory Accelerator (TMA) </a:t>
            </a:r>
            <a:r>
              <a:rPr lang="en-US" sz="1000" dirty="0"/>
              <a:t>unit that can efficiently transfer large blocks of data between global memory and shared memory. TMA also supports asynchronous copies between thread blocks in a cluster. There is also a new </a:t>
            </a:r>
            <a:r>
              <a:rPr lang="en-US" sz="1000" b="1" dirty="0"/>
              <a:t>asynchronous transaction barrier</a:t>
            </a:r>
            <a:r>
              <a:rPr lang="en-US" sz="1000" dirty="0"/>
              <a:t> for doing atomic data movement and synchronization.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26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47126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368325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000" b="1" dirty="0"/>
              <a:t>Distributed shared memory</a:t>
            </a:r>
            <a:r>
              <a:rPr lang="en-US" sz="1000" dirty="0"/>
              <a:t> allows direct SM-to-SM communications for loads, stores, and atomics across multiple SM shared memory blocks.</a:t>
            </a:r>
          </a:p>
          <a:p>
            <a:pPr lvl="1"/>
            <a:r>
              <a:rPr lang="en-US" sz="1000" b="1" dirty="0"/>
              <a:t>Distributed shared memory</a:t>
            </a:r>
            <a:r>
              <a:rPr lang="en-US" sz="1000" dirty="0"/>
              <a:t> enables direct SM-to-SM communications for loads, stores, and atomics across multiple SM shared memory blocks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27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61841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1" dirty="0"/>
              <a:t>HBM3 memory subsystem</a:t>
            </a:r>
            <a:r>
              <a:rPr lang="en-US" sz="1200" dirty="0"/>
              <a:t> provides nearly a 2x bandwidth increase over the previous generation. The H100 SXM5 GPU is the world’s first GPU with HBM3 memory delivering a class-leading 3 TB/sec of memory bandwidth.</a:t>
            </a:r>
          </a:p>
          <a:p>
            <a:r>
              <a:rPr lang="en-US" sz="1200" b="1" dirty="0"/>
              <a:t>50 MB L2 cache architecture </a:t>
            </a:r>
            <a:r>
              <a:rPr lang="en-US" sz="1200" dirty="0"/>
              <a:t>caches large portions of models and datasets for repeated access, reducing trips to HBM3.</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5263781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60FBC1-E21D-CD45-9A4E-ED75789291A7}" type="slidenum">
              <a:rPr lang="zh-TW" altLang="en-US"/>
              <a:pPr/>
              <a:t>33</a:t>
            </a:fld>
            <a:endParaRPr lang="en-US" altLang="zh-TW"/>
          </a:p>
        </p:txBody>
      </p:sp>
      <p:sp>
        <p:nvSpPr>
          <p:cNvPr id="212994" name="Rectangle 2"/>
          <p:cNvSpPr>
            <a:spLocks noGrp="1" noRot="1" noChangeAspect="1" noChangeArrowheads="1" noTextEdit="1"/>
          </p:cNvSpPr>
          <p:nvPr>
            <p:ph type="sldImg"/>
          </p:nvPr>
        </p:nvSpPr>
        <p:spPr>
          <a:ln/>
        </p:spPr>
      </p:sp>
      <p:sp>
        <p:nvSpPr>
          <p:cNvPr id="212995" name="Rectangle 3"/>
          <p:cNvSpPr>
            <a:spLocks noGrp="1" noChangeArrowheads="1"/>
          </p:cNvSpPr>
          <p:nvPr>
            <p:ph type="body" idx="1"/>
          </p:nvPr>
        </p:nvSpPr>
        <p:spPr/>
        <p:txBody>
          <a:bodyPr/>
          <a:lstStyle/>
          <a:p>
            <a:endParaRPr lang="zh-TW" altLang="en-US" dirty="0">
              <a:cs typeface="新細明體" pitchFamily="16" charset="-128"/>
            </a:endParaRPr>
          </a:p>
        </p:txBody>
      </p:sp>
    </p:spTree>
    <p:extLst>
      <p:ext uri="{BB962C8B-B14F-4D97-AF65-F5344CB8AC3E}">
        <p14:creationId xmlns:p14="http://schemas.microsoft.com/office/powerpoint/2010/main" val="2298459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91B4C252-306E-224C-8B2A-E6667D8E67C9}" type="slidenum">
              <a:rPr lang="en-US" altLang="en-US" smtClean="0"/>
              <a:pPr>
                <a:defRPr/>
              </a:pPr>
              <a:t>37</a:t>
            </a:fld>
            <a:endParaRPr lang="en-US" altLang="en-US"/>
          </a:p>
        </p:txBody>
      </p:sp>
    </p:spTree>
    <p:extLst>
      <p:ext uri="{BB962C8B-B14F-4D97-AF65-F5344CB8AC3E}">
        <p14:creationId xmlns:p14="http://schemas.microsoft.com/office/powerpoint/2010/main" val="12274105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52</a:t>
            </a:fld>
            <a:endParaRPr lang="en-US"/>
          </a:p>
        </p:txBody>
      </p:sp>
    </p:spTree>
    <p:extLst>
      <p:ext uri="{BB962C8B-B14F-4D97-AF65-F5344CB8AC3E}">
        <p14:creationId xmlns:p14="http://schemas.microsoft.com/office/powerpoint/2010/main" val="21047233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53</a:t>
            </a:fld>
            <a:endParaRPr lang="en-US"/>
          </a:p>
        </p:txBody>
      </p:sp>
    </p:spTree>
    <p:extLst>
      <p:ext uri="{BB962C8B-B14F-4D97-AF65-F5344CB8AC3E}">
        <p14:creationId xmlns:p14="http://schemas.microsoft.com/office/powerpoint/2010/main" val="10872761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54</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66717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3</a:t>
            </a:fld>
            <a:endParaRPr lang="en-US"/>
          </a:p>
        </p:txBody>
      </p:sp>
    </p:spTree>
    <p:extLst>
      <p:ext uri="{BB962C8B-B14F-4D97-AF65-F5344CB8AC3E}">
        <p14:creationId xmlns:p14="http://schemas.microsoft.com/office/powerpoint/2010/main" val="2144243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4</a:t>
            </a:fld>
            <a:endParaRPr lang="en-US"/>
          </a:p>
        </p:txBody>
      </p:sp>
    </p:spTree>
    <p:extLst>
      <p:ext uri="{BB962C8B-B14F-4D97-AF65-F5344CB8AC3E}">
        <p14:creationId xmlns:p14="http://schemas.microsoft.com/office/powerpoint/2010/main" val="1834802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5</a:t>
            </a:fld>
            <a:endParaRPr lang="en-US"/>
          </a:p>
        </p:txBody>
      </p:sp>
    </p:spTree>
    <p:extLst>
      <p:ext uri="{BB962C8B-B14F-4D97-AF65-F5344CB8AC3E}">
        <p14:creationId xmlns:p14="http://schemas.microsoft.com/office/powerpoint/2010/main" val="4167573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6</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813575-F3A2-BB4C-A2C5-FE76549AB75D}" type="slidenum">
              <a:rPr lang="en-US"/>
              <a:pPr/>
              <a:t>8</a:t>
            </a:fld>
            <a:endParaRPr lang="en-US"/>
          </a:p>
        </p:txBody>
      </p:sp>
      <p:sp>
        <p:nvSpPr>
          <p:cNvPr id="283650" name="Rectangle 2"/>
          <p:cNvSpPr>
            <a:spLocks noGrp="1" noRot="1" noChangeAspect="1" noChangeArrowheads="1" noTextEdit="1"/>
          </p:cNvSpPr>
          <p:nvPr>
            <p:ph type="sldImg"/>
          </p:nvPr>
        </p:nvSpPr>
        <p:spPr>
          <a:xfrm>
            <a:off x="1181100" y="696913"/>
            <a:ext cx="4648200" cy="3486150"/>
          </a:xfrm>
          <a:ln/>
        </p:spPr>
      </p:sp>
      <p:sp>
        <p:nvSpPr>
          <p:cNvPr id="283651" name="Rectangle 3"/>
          <p:cNvSpPr>
            <a:spLocks noGrp="1" noChangeArrowheads="1"/>
          </p:cNvSpPr>
          <p:nvPr>
            <p:ph type="body" idx="1"/>
          </p:nvPr>
        </p:nvSpPr>
        <p:spPr/>
        <p:txBody>
          <a:bodyPr/>
          <a:lstStyle/>
          <a:p>
            <a:endParaRPr lang="es-ES_tradn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15</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16</a:t>
            </a:fld>
            <a:endParaRPr lang="en-US"/>
          </a:p>
        </p:txBody>
      </p:sp>
    </p:spTree>
    <p:extLst>
      <p:ext uri="{BB962C8B-B14F-4D97-AF65-F5344CB8AC3E}">
        <p14:creationId xmlns:p14="http://schemas.microsoft.com/office/powerpoint/2010/main" val="2622395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5.emf"/></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124744"/>
            <a:ext cx="7924800" cy="2232248"/>
          </a:xfrm>
        </p:spPr>
        <p:txBody>
          <a:bodyPr/>
          <a:lstStyle>
            <a:lvl1pP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404592"/>
            <a:ext cx="7848600" cy="1248544"/>
          </a:xfrm>
        </p:spPr>
        <p:txBody>
          <a:bodyPr/>
          <a:lstStyle>
            <a:lvl1pPr marL="0" indent="0" algn="ctr">
              <a:buFont typeface="Wingdings" pitchFamily="2" charset="2"/>
              <a:buNone/>
              <a:defRPr/>
            </a:lvl1pPr>
          </a:lstStyle>
          <a:p>
            <a:r>
              <a:rPr lang="en-US" altLang="en-US" dirty="0"/>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82073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207788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60671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6960106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794115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236918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4613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37925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02363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6666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78525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319005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77450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5461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211025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491952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195997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078965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24375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839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73758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899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25351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48511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9393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98746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733473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97461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14892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624448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776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59496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991527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00974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3857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99656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82387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662779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849081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425228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48135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72680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396378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524211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946402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677123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38169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573753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596438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710202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115773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810429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9900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01976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338515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01379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250670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618474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7416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980416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526492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458855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9584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4865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491434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08711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622151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321877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31674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938239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071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73656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405977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97461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8307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056310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076699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76953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807271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84021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355188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289341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62361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107465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477708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28789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016302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048962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1556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545995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12348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806624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88374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22485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264790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039055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4037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33785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02CDD642-5717-9C43-BCF7-E4F88A58C1C2}" type="slidenum">
              <a:rPr lang="en-US"/>
              <a:pPr>
                <a:defRPr/>
              </a:pPr>
              <a:t>‹#›</a:t>
            </a:fld>
            <a:endParaRPr lang="en-US"/>
          </a:p>
        </p:txBody>
      </p:sp>
    </p:spTree>
    <p:extLst>
      <p:ext uri="{BB962C8B-B14F-4D97-AF65-F5344CB8AC3E}">
        <p14:creationId xmlns:p14="http://schemas.microsoft.com/office/powerpoint/2010/main" val="125442259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FD84AC23-9DE4-C746-BC02-D3085298AE85}" type="slidenum">
              <a:rPr lang="en-US"/>
              <a:pPr>
                <a:defRPr/>
              </a:pPr>
              <a:t>‹#›</a:t>
            </a:fld>
            <a:endParaRPr lang="en-US"/>
          </a:p>
        </p:txBody>
      </p:sp>
    </p:spTree>
    <p:extLst>
      <p:ext uri="{BB962C8B-B14F-4D97-AF65-F5344CB8AC3E}">
        <p14:creationId xmlns:p14="http://schemas.microsoft.com/office/powerpoint/2010/main" val="336982544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39065027-C458-0F45-A175-76C38D629A02}" type="slidenum">
              <a:rPr lang="en-US"/>
              <a:pPr>
                <a:defRPr/>
              </a:pPr>
              <a:t>‹#›</a:t>
            </a:fld>
            <a:endParaRPr lang="en-US"/>
          </a:p>
        </p:txBody>
      </p:sp>
    </p:spTree>
    <p:extLst>
      <p:ext uri="{BB962C8B-B14F-4D97-AF65-F5344CB8AC3E}">
        <p14:creationId xmlns:p14="http://schemas.microsoft.com/office/powerpoint/2010/main" val="424096271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0B3F2552-3716-B24B-9F3D-FF7B024E8C3A}" type="slidenum">
              <a:rPr lang="en-US"/>
              <a:pPr>
                <a:defRPr/>
              </a:pPr>
              <a:t>‹#›</a:t>
            </a:fld>
            <a:endParaRPr lang="en-US"/>
          </a:p>
        </p:txBody>
      </p:sp>
    </p:spTree>
    <p:extLst>
      <p:ext uri="{BB962C8B-B14F-4D97-AF65-F5344CB8AC3E}">
        <p14:creationId xmlns:p14="http://schemas.microsoft.com/office/powerpoint/2010/main" val="334963355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C07D5230-971F-2E41-8CFA-14A60A5B226D}" type="slidenum">
              <a:rPr lang="en-US"/>
              <a:pPr>
                <a:defRPr/>
              </a:pPr>
              <a:t>‹#›</a:t>
            </a:fld>
            <a:endParaRPr lang="en-US"/>
          </a:p>
        </p:txBody>
      </p:sp>
    </p:spTree>
    <p:extLst>
      <p:ext uri="{BB962C8B-B14F-4D97-AF65-F5344CB8AC3E}">
        <p14:creationId xmlns:p14="http://schemas.microsoft.com/office/powerpoint/2010/main" val="68632064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380DEAA0-2A78-7C4C-AC1D-0745BDD65952}" type="slidenum">
              <a:rPr lang="en-US"/>
              <a:pPr>
                <a:defRPr/>
              </a:pPr>
              <a:t>‹#›</a:t>
            </a:fld>
            <a:endParaRPr lang="en-US"/>
          </a:p>
        </p:txBody>
      </p:sp>
    </p:spTree>
    <p:extLst>
      <p:ext uri="{BB962C8B-B14F-4D97-AF65-F5344CB8AC3E}">
        <p14:creationId xmlns:p14="http://schemas.microsoft.com/office/powerpoint/2010/main" val="132915455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A4DA15DC-7DB6-2E4F-8E40-D436CE9278D6}" type="slidenum">
              <a:rPr lang="en-US"/>
              <a:pPr>
                <a:defRPr/>
              </a:pPr>
              <a:t>‹#›</a:t>
            </a:fld>
            <a:endParaRPr lang="en-US"/>
          </a:p>
        </p:txBody>
      </p:sp>
    </p:spTree>
    <p:extLst>
      <p:ext uri="{BB962C8B-B14F-4D97-AF65-F5344CB8AC3E}">
        <p14:creationId xmlns:p14="http://schemas.microsoft.com/office/powerpoint/2010/main" val="132860992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69972F1-201A-1341-A138-68D5169749F5}" type="slidenum">
              <a:rPr lang="en-US"/>
              <a:pPr>
                <a:defRPr/>
              </a:pPr>
              <a:t>‹#›</a:t>
            </a:fld>
            <a:endParaRPr lang="en-US"/>
          </a:p>
        </p:txBody>
      </p:sp>
    </p:spTree>
    <p:extLst>
      <p:ext uri="{BB962C8B-B14F-4D97-AF65-F5344CB8AC3E}">
        <p14:creationId xmlns:p14="http://schemas.microsoft.com/office/powerpoint/2010/main" val="358380272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4E7A4686-03CC-5744-B2F1-C7CFBAB9DD97}" type="slidenum">
              <a:rPr lang="en-US"/>
              <a:pPr>
                <a:defRPr/>
              </a:pPr>
              <a:t>‹#›</a:t>
            </a:fld>
            <a:endParaRPr lang="en-US"/>
          </a:p>
        </p:txBody>
      </p:sp>
    </p:spTree>
    <p:extLst>
      <p:ext uri="{BB962C8B-B14F-4D97-AF65-F5344CB8AC3E}">
        <p14:creationId xmlns:p14="http://schemas.microsoft.com/office/powerpoint/2010/main" val="51154714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D4A60323-C27F-274D-98DD-E8A584096F1A}" type="slidenum">
              <a:rPr lang="en-US"/>
              <a:pPr>
                <a:defRPr/>
              </a:pPr>
              <a:t>‹#›</a:t>
            </a:fld>
            <a:endParaRPr lang="en-US"/>
          </a:p>
        </p:txBody>
      </p:sp>
    </p:spTree>
    <p:extLst>
      <p:ext uri="{BB962C8B-B14F-4D97-AF65-F5344CB8AC3E}">
        <p14:creationId xmlns:p14="http://schemas.microsoft.com/office/powerpoint/2010/main" val="2842246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188956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0198D1A2-8B05-D448-BEED-1DCCC56698B6}" type="slidenum">
              <a:rPr lang="en-US"/>
              <a:pPr>
                <a:defRPr/>
              </a:pPr>
              <a:t>‹#›</a:t>
            </a:fld>
            <a:endParaRPr lang="en-US"/>
          </a:p>
        </p:txBody>
      </p:sp>
    </p:spTree>
    <p:extLst>
      <p:ext uri="{BB962C8B-B14F-4D97-AF65-F5344CB8AC3E}">
        <p14:creationId xmlns:p14="http://schemas.microsoft.com/office/powerpoint/2010/main" val="27621045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B2FA06-CF86-2545-AF2A-570D639DE5A2}" type="slidenum">
              <a:rPr lang="en-US"/>
              <a:pPr>
                <a:defRPr/>
              </a:pPr>
              <a:t>‹#›</a:t>
            </a:fld>
            <a:endParaRPr lang="en-US"/>
          </a:p>
        </p:txBody>
      </p:sp>
    </p:spTree>
    <p:extLst>
      <p:ext uri="{BB962C8B-B14F-4D97-AF65-F5344CB8AC3E}">
        <p14:creationId xmlns:p14="http://schemas.microsoft.com/office/powerpoint/2010/main" val="282883002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046173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97734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896416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717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342525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02850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179630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9483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7858197"/>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70178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984887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693316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9938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56006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23486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312077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624576"/>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897743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973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0232107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080208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00111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323591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4812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9193878"/>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118523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388369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6965070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038433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3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539928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9577748"/>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75902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22036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715902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58351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956466987"/>
      </p:ext>
    </p:extLst>
  </p:cSld>
  <p:clrMapOvr>
    <a:overrideClrMapping bg1="lt1" tx1="dk1" bg2="lt2" tx2="dk2" accent1="accent1" accent2="accent2" accent3="accent3" accent4="accent4" accent5="accent5" accent6="accent6" hlink="hlink" folHlink="folHlink"/>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041047578"/>
      </p:ext>
    </p:extLst>
  </p:cSld>
  <p:clrMapOvr>
    <a:overrideClrMapping bg1="lt1" tx1="dk1" bg2="lt2" tx2="dk2" accent1="accent1" accent2="accent2" accent3="accent3" accent4="accent4" accent5="accent5" accent6="accent6" hlink="hlink" folHlink="folHlink"/>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77459128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49753903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3445957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4999459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30774320"/>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6865466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95563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2829144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r>
              <a:rPr lang="en-US">
                <a:solidFill>
                  <a:prstClr val="white">
                    <a:alpha val="75000"/>
                  </a:prstClr>
                </a:solidFill>
                <a:latin typeface="Calibri"/>
              </a:rPr>
              <a:t>Juan Gómez Luna Peking University. Beijing, September 7, 2015 </a:t>
            </a:r>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2058623853"/>
      </p:ext>
    </p:extLst>
  </p:cSld>
  <p:clrMapOvr>
    <a:overrideClrMapping bg1="dk1" tx1="lt1" bg2="dk2" tx2="lt2" accent1="accent1" accent2="accent2" accent3="accent3" accent4="accent4" accent5="accent5" accent6="accent6" hlink="hlink" folHlink="folHlink"/>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26298750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8876931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117578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124249"/>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265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493300"/>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7623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157538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011113"/>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1265468"/>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495201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853053"/>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292141"/>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273888"/>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941063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844824"/>
            <a:ext cx="7772400" cy="1470025"/>
          </a:xfrm>
        </p:spPr>
        <p:txBody>
          <a:bodyPr anchor="ctr"/>
          <a:lstStyle/>
          <a:p>
            <a:r>
              <a:rPr lang="ko-KR" altLang="en-US" dirty="0"/>
              <a:t>마스터 제목 스타일 편집</a:t>
            </a:r>
          </a:p>
        </p:txBody>
      </p:sp>
      <p:sp>
        <p:nvSpPr>
          <p:cNvPr id="3" name="부제목 2"/>
          <p:cNvSpPr>
            <a:spLocks noGrp="1"/>
          </p:cNvSpPr>
          <p:nvPr>
            <p:ph type="subTitle" idx="1"/>
          </p:nvPr>
        </p:nvSpPr>
        <p:spPr>
          <a:xfrm>
            <a:off x="1371600" y="4149080"/>
            <a:ext cx="6400800" cy="1656184"/>
          </a:xfrm>
        </p:spPr>
        <p:txBody>
          <a:bodyPr/>
          <a:lstStyle>
            <a:lvl1pPr marL="0" indent="0" algn="ctr">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2694508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53959205"/>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dirty="0"/>
              <a:t>마스터 제목 스타일 편집</a:t>
            </a:r>
          </a:p>
        </p:txBody>
      </p:sp>
      <p:sp>
        <p:nvSpPr>
          <p:cNvPr id="3" name="내용 개체 틀 2"/>
          <p:cNvSpPr>
            <a:spLocks noGrp="1"/>
          </p:cNvSpPr>
          <p:nvPr>
            <p:ph idx="1"/>
          </p:nvPr>
        </p:nvSpPr>
        <p:spPr>
          <a:xfrm>
            <a:off x="457200" y="1340768"/>
            <a:ext cx="8229600" cy="4968552"/>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9307237"/>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11828504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내용 개체 틀 2"/>
          <p:cNvSpPr>
            <a:spLocks noGrp="1"/>
          </p:cNvSpPr>
          <p:nvPr>
            <p:ph sz="half" idx="1"/>
          </p:nvPr>
        </p:nvSpPr>
        <p:spPr>
          <a:xfrm>
            <a:off x="457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6" name="바닥글 개체 틀 5"/>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7" name="슬라이드 번호 개체 틀 6"/>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0" name="직선 연결선 9"/>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429036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34076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dirty="0"/>
              <a:t>마스터 텍스트 스타일을 편집합니다</a:t>
            </a:r>
          </a:p>
        </p:txBody>
      </p:sp>
      <p:sp>
        <p:nvSpPr>
          <p:cNvPr id="4" name="내용 개체 틀 3"/>
          <p:cNvSpPr>
            <a:spLocks noGrp="1"/>
          </p:cNvSpPr>
          <p:nvPr>
            <p:ph sz="half" idx="2"/>
          </p:nvPr>
        </p:nvSpPr>
        <p:spPr>
          <a:xfrm>
            <a:off x="457200" y="1988840"/>
            <a:ext cx="4040188"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34076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1988840"/>
            <a:ext cx="4041775"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8" name="바닥글 개체 틀 7"/>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9" name="슬라이드 번호 개체 틀 8"/>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2" name="직선 연결선 11"/>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885753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날짜 개체 틀 2"/>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4" name="바닥글 개체 틀 3"/>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5" name="슬라이드 번호 개체 틀 4"/>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4387130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3" name="바닥글 개체 틀 2"/>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4" name="슬라이드 번호 개체 틀 3"/>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356019865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47952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55632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037984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95720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31580221"/>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8566681"/>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807946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5569968"/>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901598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795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5945983"/>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2225097"/>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0E240D94-E5C6-2B45-92EB-F7FCCB9B6116}" type="slidenum">
              <a:rPr lang="en-US" altLang="en-US"/>
              <a:pPr>
                <a:defRPr/>
              </a:pPr>
              <a:t>‹#›</a:t>
            </a:fld>
            <a:endParaRPr lang="en-US" altLang="en-US"/>
          </a:p>
        </p:txBody>
      </p:sp>
    </p:spTree>
    <p:extLst>
      <p:ext uri="{BB962C8B-B14F-4D97-AF65-F5344CB8AC3E}">
        <p14:creationId xmlns:p14="http://schemas.microsoft.com/office/powerpoint/2010/main" val="1439261544"/>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7B2952-2F74-D544-92BC-FBFBE9A340CC}" type="slidenum">
              <a:rPr lang="en-US" altLang="en-US"/>
              <a:pPr>
                <a:defRPr/>
              </a:pPr>
              <a:t>‹#›</a:t>
            </a:fld>
            <a:endParaRPr lang="en-US" altLang="en-US"/>
          </a:p>
        </p:txBody>
      </p:sp>
    </p:spTree>
    <p:extLst>
      <p:ext uri="{BB962C8B-B14F-4D97-AF65-F5344CB8AC3E}">
        <p14:creationId xmlns:p14="http://schemas.microsoft.com/office/powerpoint/2010/main" val="1244734131"/>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F9F7682-838C-D145-8DB5-B49C18A130F8}" type="slidenum">
              <a:rPr lang="en-US" altLang="en-US"/>
              <a:pPr>
                <a:defRPr/>
              </a:pPr>
              <a:t>‹#›</a:t>
            </a:fld>
            <a:endParaRPr lang="en-US" altLang="en-US"/>
          </a:p>
        </p:txBody>
      </p:sp>
    </p:spTree>
    <p:extLst>
      <p:ext uri="{BB962C8B-B14F-4D97-AF65-F5344CB8AC3E}">
        <p14:creationId xmlns:p14="http://schemas.microsoft.com/office/powerpoint/2010/main" val="37581536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66332104"/>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E01938C-1825-4C47-ADAA-667501E8BB2D}" type="slidenum">
              <a:rPr lang="en-US" altLang="en-US"/>
              <a:pPr>
                <a:defRPr/>
              </a:pPr>
              <a:t>‹#›</a:t>
            </a:fld>
            <a:endParaRPr lang="en-US" altLang="en-US"/>
          </a:p>
        </p:txBody>
      </p:sp>
    </p:spTree>
    <p:extLst>
      <p:ext uri="{BB962C8B-B14F-4D97-AF65-F5344CB8AC3E}">
        <p14:creationId xmlns:p14="http://schemas.microsoft.com/office/powerpoint/2010/main" val="3906725712"/>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2E44CBD-17AA-1C44-8BA0-F0313DF1E03A}" type="slidenum">
              <a:rPr lang="en-US" altLang="en-US"/>
              <a:pPr>
                <a:defRPr/>
              </a:pPr>
              <a:t>‹#›</a:t>
            </a:fld>
            <a:endParaRPr lang="en-US" altLang="en-US"/>
          </a:p>
        </p:txBody>
      </p:sp>
    </p:spTree>
    <p:extLst>
      <p:ext uri="{BB962C8B-B14F-4D97-AF65-F5344CB8AC3E}">
        <p14:creationId xmlns:p14="http://schemas.microsoft.com/office/powerpoint/2010/main" val="4069638184"/>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14E6E70-902E-8E4C-B56A-EB171DB5C34A}" type="slidenum">
              <a:rPr lang="en-US" altLang="en-US"/>
              <a:pPr>
                <a:defRPr/>
              </a:pPr>
              <a:t>‹#›</a:t>
            </a:fld>
            <a:endParaRPr lang="en-US" altLang="en-US"/>
          </a:p>
        </p:txBody>
      </p:sp>
    </p:spTree>
    <p:extLst>
      <p:ext uri="{BB962C8B-B14F-4D97-AF65-F5344CB8AC3E}">
        <p14:creationId xmlns:p14="http://schemas.microsoft.com/office/powerpoint/2010/main" val="4280595539"/>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920B83-E5C7-4748-945F-F9585594732C}" type="slidenum">
              <a:rPr lang="en-US" altLang="en-US"/>
              <a:pPr>
                <a:defRPr/>
              </a:pPr>
              <a:t>‹#›</a:t>
            </a:fld>
            <a:endParaRPr lang="en-US" altLang="en-US"/>
          </a:p>
        </p:txBody>
      </p:sp>
    </p:spTree>
    <p:extLst>
      <p:ext uri="{BB962C8B-B14F-4D97-AF65-F5344CB8AC3E}">
        <p14:creationId xmlns:p14="http://schemas.microsoft.com/office/powerpoint/2010/main" val="2174433047"/>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84C42A7-D582-E24E-B2AD-361121256527}" type="slidenum">
              <a:rPr lang="en-US" altLang="en-US"/>
              <a:pPr>
                <a:defRPr/>
              </a:pPr>
              <a:t>‹#›</a:t>
            </a:fld>
            <a:endParaRPr lang="en-US" altLang="en-US"/>
          </a:p>
        </p:txBody>
      </p:sp>
    </p:spTree>
    <p:extLst>
      <p:ext uri="{BB962C8B-B14F-4D97-AF65-F5344CB8AC3E}">
        <p14:creationId xmlns:p14="http://schemas.microsoft.com/office/powerpoint/2010/main" val="89559466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5B44AF-607F-D14C-BF32-685CA37DFF41}" type="slidenum">
              <a:rPr lang="en-US" altLang="en-US"/>
              <a:pPr>
                <a:defRPr/>
              </a:pPr>
              <a:t>‹#›</a:t>
            </a:fld>
            <a:endParaRPr lang="en-US" altLang="en-US"/>
          </a:p>
        </p:txBody>
      </p:sp>
    </p:spTree>
    <p:extLst>
      <p:ext uri="{BB962C8B-B14F-4D97-AF65-F5344CB8AC3E}">
        <p14:creationId xmlns:p14="http://schemas.microsoft.com/office/powerpoint/2010/main" val="3598801899"/>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CDFAA6-D8FF-694C-834A-ACCCD8522248}" type="slidenum">
              <a:rPr lang="en-US" altLang="en-US"/>
              <a:pPr>
                <a:defRPr/>
              </a:pPr>
              <a:t>‹#›</a:t>
            </a:fld>
            <a:endParaRPr lang="en-US" altLang="en-US"/>
          </a:p>
        </p:txBody>
      </p:sp>
    </p:spTree>
    <p:extLst>
      <p:ext uri="{BB962C8B-B14F-4D97-AF65-F5344CB8AC3E}">
        <p14:creationId xmlns:p14="http://schemas.microsoft.com/office/powerpoint/2010/main" val="1823007646"/>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923AAA-1C55-7E45-B953-D9BFED328DD6}" type="slidenum">
              <a:rPr lang="en-US" altLang="en-US"/>
              <a:pPr>
                <a:defRPr/>
              </a:pPr>
              <a:t>‹#›</a:t>
            </a:fld>
            <a:endParaRPr lang="en-US" altLang="en-US"/>
          </a:p>
        </p:txBody>
      </p:sp>
    </p:spTree>
    <p:extLst>
      <p:ext uri="{BB962C8B-B14F-4D97-AF65-F5344CB8AC3E}">
        <p14:creationId xmlns:p14="http://schemas.microsoft.com/office/powerpoint/2010/main" val="269279157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C668BF9C-93BB-B548-912F-BE2A1331A62B}" type="slidenum">
              <a:rPr lang="en-US" altLang="en-US"/>
              <a:pPr>
                <a:defRPr/>
              </a:pPr>
              <a:t>‹#›</a:t>
            </a:fld>
            <a:endParaRPr lang="en-US" altLang="en-US"/>
          </a:p>
        </p:txBody>
      </p:sp>
    </p:spTree>
    <p:extLst>
      <p:ext uri="{BB962C8B-B14F-4D97-AF65-F5344CB8AC3E}">
        <p14:creationId xmlns:p14="http://schemas.microsoft.com/office/powerpoint/2010/main" val="3159291953"/>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0F4C6C-A4AD-634C-B2AA-5823E85646AB}" type="slidenum">
              <a:rPr lang="en-US" altLang="en-US"/>
              <a:pPr>
                <a:defRPr/>
              </a:pPr>
              <a:t>‹#›</a:t>
            </a:fld>
            <a:endParaRPr lang="en-US" altLang="en-US"/>
          </a:p>
        </p:txBody>
      </p:sp>
    </p:spTree>
    <p:extLst>
      <p:ext uri="{BB962C8B-B14F-4D97-AF65-F5344CB8AC3E}">
        <p14:creationId xmlns:p14="http://schemas.microsoft.com/office/powerpoint/2010/main" val="20648790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36326866"/>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9D27D4-CF21-B743-868C-38D13B2F42B4}" type="slidenum">
              <a:rPr lang="en-US" altLang="en-US"/>
              <a:pPr>
                <a:defRPr/>
              </a:pPr>
              <a:t>‹#›</a:t>
            </a:fld>
            <a:endParaRPr lang="en-US" altLang="en-US"/>
          </a:p>
        </p:txBody>
      </p:sp>
    </p:spTree>
    <p:extLst>
      <p:ext uri="{BB962C8B-B14F-4D97-AF65-F5344CB8AC3E}">
        <p14:creationId xmlns:p14="http://schemas.microsoft.com/office/powerpoint/2010/main" val="236753838"/>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8F35F6C-2FE9-E643-BA9E-744EBFA979FE}" type="slidenum">
              <a:rPr lang="en-US" altLang="en-US"/>
              <a:pPr>
                <a:defRPr/>
              </a:pPr>
              <a:t>‹#›</a:t>
            </a:fld>
            <a:endParaRPr lang="en-US" altLang="en-US"/>
          </a:p>
        </p:txBody>
      </p:sp>
    </p:spTree>
    <p:extLst>
      <p:ext uri="{BB962C8B-B14F-4D97-AF65-F5344CB8AC3E}">
        <p14:creationId xmlns:p14="http://schemas.microsoft.com/office/powerpoint/2010/main" val="332461087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36820D8-511C-334B-9255-32401B223793}" type="slidenum">
              <a:rPr lang="en-US" altLang="en-US"/>
              <a:pPr>
                <a:defRPr/>
              </a:pPr>
              <a:t>‹#›</a:t>
            </a:fld>
            <a:endParaRPr lang="en-US" altLang="en-US"/>
          </a:p>
        </p:txBody>
      </p:sp>
    </p:spTree>
    <p:extLst>
      <p:ext uri="{BB962C8B-B14F-4D97-AF65-F5344CB8AC3E}">
        <p14:creationId xmlns:p14="http://schemas.microsoft.com/office/powerpoint/2010/main" val="1827451274"/>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42E3693-D302-D64D-8335-04DBBDCAC3E8}" type="slidenum">
              <a:rPr lang="en-US" altLang="en-US"/>
              <a:pPr>
                <a:defRPr/>
              </a:pPr>
              <a:t>‹#›</a:t>
            </a:fld>
            <a:endParaRPr lang="en-US" altLang="en-US"/>
          </a:p>
        </p:txBody>
      </p:sp>
    </p:spTree>
    <p:extLst>
      <p:ext uri="{BB962C8B-B14F-4D97-AF65-F5344CB8AC3E}">
        <p14:creationId xmlns:p14="http://schemas.microsoft.com/office/powerpoint/2010/main" val="3658476566"/>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0C3B91E-9495-5D4C-A473-89DD744F318C}" type="slidenum">
              <a:rPr lang="en-US" altLang="en-US"/>
              <a:pPr>
                <a:defRPr/>
              </a:pPr>
              <a:t>‹#›</a:t>
            </a:fld>
            <a:endParaRPr lang="en-US" altLang="en-US"/>
          </a:p>
        </p:txBody>
      </p:sp>
    </p:spTree>
    <p:extLst>
      <p:ext uri="{BB962C8B-B14F-4D97-AF65-F5344CB8AC3E}">
        <p14:creationId xmlns:p14="http://schemas.microsoft.com/office/powerpoint/2010/main" val="1756490494"/>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317DB17-6DD3-1D47-9DC7-29C718BD885A}" type="slidenum">
              <a:rPr lang="en-US" altLang="en-US"/>
              <a:pPr>
                <a:defRPr/>
              </a:pPr>
              <a:t>‹#›</a:t>
            </a:fld>
            <a:endParaRPr lang="en-US" altLang="en-US"/>
          </a:p>
        </p:txBody>
      </p:sp>
    </p:spTree>
    <p:extLst>
      <p:ext uri="{BB962C8B-B14F-4D97-AF65-F5344CB8AC3E}">
        <p14:creationId xmlns:p14="http://schemas.microsoft.com/office/powerpoint/2010/main" val="3370464203"/>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8B564A7-2749-BD47-ACBB-5E9A7893C5B7}" type="slidenum">
              <a:rPr lang="en-US" altLang="en-US"/>
              <a:pPr>
                <a:defRPr/>
              </a:pPr>
              <a:t>‹#›</a:t>
            </a:fld>
            <a:endParaRPr lang="en-US" altLang="en-US"/>
          </a:p>
        </p:txBody>
      </p:sp>
    </p:spTree>
    <p:extLst>
      <p:ext uri="{BB962C8B-B14F-4D97-AF65-F5344CB8AC3E}">
        <p14:creationId xmlns:p14="http://schemas.microsoft.com/office/powerpoint/2010/main" val="1553832840"/>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53FA10DE-9244-444C-BB66-013E28A2DDD9}" type="slidenum">
              <a:rPr lang="en-US" altLang="en-US"/>
              <a:pPr>
                <a:defRPr/>
              </a:pPr>
              <a:t>‹#›</a:t>
            </a:fld>
            <a:endParaRPr lang="en-US" altLang="en-US"/>
          </a:p>
        </p:txBody>
      </p:sp>
    </p:spTree>
    <p:extLst>
      <p:ext uri="{BB962C8B-B14F-4D97-AF65-F5344CB8AC3E}">
        <p14:creationId xmlns:p14="http://schemas.microsoft.com/office/powerpoint/2010/main" val="1064697964"/>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E2563C0-B5B3-BE4C-AFD7-D5025596D7E3}" type="slidenum">
              <a:rPr lang="en-US" altLang="en-US"/>
              <a:pPr>
                <a:defRPr/>
              </a:pPr>
              <a:t>‹#›</a:t>
            </a:fld>
            <a:endParaRPr lang="en-US" altLang="en-US"/>
          </a:p>
        </p:txBody>
      </p:sp>
    </p:spTree>
    <p:extLst>
      <p:ext uri="{BB962C8B-B14F-4D97-AF65-F5344CB8AC3E}">
        <p14:creationId xmlns:p14="http://schemas.microsoft.com/office/powerpoint/2010/main" val="3950607558"/>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5C66147B-D8F4-B34F-ACFC-F4150A9F5034}" type="slidenum">
              <a:rPr lang="en-US" altLang="en-US"/>
              <a:pPr>
                <a:defRPr/>
              </a:pPr>
              <a:t>‹#›</a:t>
            </a:fld>
            <a:endParaRPr lang="en-US" altLang="en-US"/>
          </a:p>
        </p:txBody>
      </p:sp>
    </p:spTree>
    <p:extLst>
      <p:ext uri="{BB962C8B-B14F-4D97-AF65-F5344CB8AC3E}">
        <p14:creationId xmlns:p14="http://schemas.microsoft.com/office/powerpoint/2010/main" val="2858821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519171892"/>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B4B655F-9513-DB41-847A-CB5F5ABCD6B3}" type="slidenum">
              <a:rPr lang="en-US" altLang="en-US"/>
              <a:pPr>
                <a:defRPr/>
              </a:pPr>
              <a:t>‹#›</a:t>
            </a:fld>
            <a:endParaRPr lang="en-US" altLang="en-US"/>
          </a:p>
        </p:txBody>
      </p:sp>
    </p:spTree>
    <p:extLst>
      <p:ext uri="{BB962C8B-B14F-4D97-AF65-F5344CB8AC3E}">
        <p14:creationId xmlns:p14="http://schemas.microsoft.com/office/powerpoint/2010/main" val="1247416239"/>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F70262A-25C7-1D4F-BA49-9AAD51FA1D0E}" type="slidenum">
              <a:rPr lang="en-US" altLang="en-US"/>
              <a:pPr>
                <a:defRPr/>
              </a:pPr>
              <a:t>‹#›</a:t>
            </a:fld>
            <a:endParaRPr lang="en-US" altLang="en-US"/>
          </a:p>
        </p:txBody>
      </p:sp>
    </p:spTree>
    <p:extLst>
      <p:ext uri="{BB962C8B-B14F-4D97-AF65-F5344CB8AC3E}">
        <p14:creationId xmlns:p14="http://schemas.microsoft.com/office/powerpoint/2010/main" val="1524502549"/>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AFF24C-C776-6444-B9B7-94F550F93C13}" type="slidenum">
              <a:rPr lang="en-US" altLang="en-US"/>
              <a:pPr>
                <a:defRPr/>
              </a:pPr>
              <a:t>‹#›</a:t>
            </a:fld>
            <a:endParaRPr lang="en-US" altLang="en-US"/>
          </a:p>
        </p:txBody>
      </p:sp>
    </p:spTree>
    <p:extLst>
      <p:ext uri="{BB962C8B-B14F-4D97-AF65-F5344CB8AC3E}">
        <p14:creationId xmlns:p14="http://schemas.microsoft.com/office/powerpoint/2010/main" val="167374486"/>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3D46D27-56D0-344A-BE31-89C869EBEEAE}" type="slidenum">
              <a:rPr lang="en-US" altLang="en-US"/>
              <a:pPr>
                <a:defRPr/>
              </a:pPr>
              <a:t>‹#›</a:t>
            </a:fld>
            <a:endParaRPr lang="en-US" altLang="en-US"/>
          </a:p>
        </p:txBody>
      </p:sp>
    </p:spTree>
    <p:extLst>
      <p:ext uri="{BB962C8B-B14F-4D97-AF65-F5344CB8AC3E}">
        <p14:creationId xmlns:p14="http://schemas.microsoft.com/office/powerpoint/2010/main" val="4094090518"/>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925BFE8-1EE5-7749-87C6-59D761839782}" type="slidenum">
              <a:rPr lang="en-US" altLang="en-US"/>
              <a:pPr>
                <a:defRPr/>
              </a:pPr>
              <a:t>‹#›</a:t>
            </a:fld>
            <a:endParaRPr lang="en-US" altLang="en-US"/>
          </a:p>
        </p:txBody>
      </p:sp>
    </p:spTree>
    <p:extLst>
      <p:ext uri="{BB962C8B-B14F-4D97-AF65-F5344CB8AC3E}">
        <p14:creationId xmlns:p14="http://schemas.microsoft.com/office/powerpoint/2010/main" val="2375012137"/>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9151F3C-38B5-C447-BBE5-70E1ABFC6BB2}" type="slidenum">
              <a:rPr lang="en-US" altLang="en-US"/>
              <a:pPr>
                <a:defRPr/>
              </a:pPr>
              <a:t>‹#›</a:t>
            </a:fld>
            <a:endParaRPr lang="en-US" altLang="en-US"/>
          </a:p>
        </p:txBody>
      </p:sp>
    </p:spTree>
    <p:extLst>
      <p:ext uri="{BB962C8B-B14F-4D97-AF65-F5344CB8AC3E}">
        <p14:creationId xmlns:p14="http://schemas.microsoft.com/office/powerpoint/2010/main" val="2960859395"/>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07B9740-5855-2A42-B252-D99EB4C57248}" type="slidenum">
              <a:rPr lang="en-US" altLang="en-US"/>
              <a:pPr>
                <a:defRPr/>
              </a:pPr>
              <a:t>‹#›</a:t>
            </a:fld>
            <a:endParaRPr lang="en-US" altLang="en-US"/>
          </a:p>
        </p:txBody>
      </p:sp>
    </p:spTree>
    <p:extLst>
      <p:ext uri="{BB962C8B-B14F-4D97-AF65-F5344CB8AC3E}">
        <p14:creationId xmlns:p14="http://schemas.microsoft.com/office/powerpoint/2010/main" val="196681698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C5EF0D-3683-CA41-828D-672F2E3955A1}" type="slidenum">
              <a:rPr lang="en-US" altLang="en-US"/>
              <a:pPr>
                <a:defRPr/>
              </a:pPr>
              <a:t>‹#›</a:t>
            </a:fld>
            <a:endParaRPr lang="en-US" altLang="en-US"/>
          </a:p>
        </p:txBody>
      </p:sp>
    </p:spTree>
    <p:extLst>
      <p:ext uri="{BB962C8B-B14F-4D97-AF65-F5344CB8AC3E}">
        <p14:creationId xmlns:p14="http://schemas.microsoft.com/office/powerpoint/2010/main" val="2146915911"/>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11A51B-8B96-BD4C-95B5-FCA03A36A313}" type="slidenum">
              <a:rPr lang="en-US" altLang="en-US"/>
              <a:pPr>
                <a:defRPr/>
              </a:pPr>
              <a:t>‹#›</a:t>
            </a:fld>
            <a:endParaRPr lang="en-US" altLang="en-US"/>
          </a:p>
        </p:txBody>
      </p:sp>
    </p:spTree>
    <p:extLst>
      <p:ext uri="{BB962C8B-B14F-4D97-AF65-F5344CB8AC3E}">
        <p14:creationId xmlns:p14="http://schemas.microsoft.com/office/powerpoint/2010/main" val="227232537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89F2BAA-D8FE-2C4D-A9A5-9491AFC1AF7D}" type="slidenum">
              <a:rPr lang="en-US" altLang="en-US"/>
              <a:pPr>
                <a:defRPr/>
              </a:pPr>
              <a:t>‹#›</a:t>
            </a:fld>
            <a:endParaRPr lang="en-US" altLang="en-US"/>
          </a:p>
        </p:txBody>
      </p:sp>
    </p:spTree>
    <p:extLst>
      <p:ext uri="{BB962C8B-B14F-4D97-AF65-F5344CB8AC3E}">
        <p14:creationId xmlns:p14="http://schemas.microsoft.com/office/powerpoint/2010/main" val="2139914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027558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58576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738510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47429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6561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84183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5562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49346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7983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01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93337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27990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92703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80985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4877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prstClr val="black"/>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851599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669925" indent="-325438">
              <a:buFont typeface="Wingdings"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78842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90275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9415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13969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4292052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708088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4124753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1381787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1788343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064039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black&amp;w.png"/>
          <p:cNvPicPr>
            <a:picLocks noChangeAspect="1"/>
          </p:cNvPicPr>
          <p:nvPr userDrawn="1"/>
        </p:nvPicPr>
        <p:blipFill>
          <a:blip r:embed="rId2"/>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386494" y="1941516"/>
            <a:ext cx="5009103" cy="1752600"/>
          </a:xfrm>
          <a:prstGeom prst="rect">
            <a:avLst/>
          </a:prstGeom>
        </p:spPr>
        <p:txBody>
          <a:bodyPr/>
          <a:lstStyle>
            <a:lvl1pPr marL="0" indent="0" algn="l">
              <a:buNone/>
              <a:defRPr sz="2800">
                <a:solidFill>
                  <a:schemeClr val="accent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Rectangle 7"/>
          <p:cNvSpPr/>
          <p:nvPr userDrawn="1"/>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pic>
        <p:nvPicPr>
          <p:cNvPr id="9" name="Picture 8" descr="ecelogorb.psd"/>
          <p:cNvPicPr>
            <a:picLocks noChangeAspect="1"/>
          </p:cNvPicPr>
          <p:nvPr userDrawn="1"/>
        </p:nvPicPr>
        <p:blipFill>
          <a:blip r:embed="rId3">
            <a:lum bright="-8000"/>
          </a:blip>
          <a:stretch>
            <a:fillRect/>
          </a:stretch>
        </p:blipFill>
        <p:spPr>
          <a:xfrm>
            <a:off x="252528" y="6080245"/>
            <a:ext cx="3275179" cy="655036"/>
          </a:xfrm>
          <a:prstGeom prst="rect">
            <a:avLst/>
          </a:prstGeom>
          <a:effectLst/>
        </p:spPr>
      </p:pic>
      <p:pic>
        <p:nvPicPr>
          <p:cNvPr id="10" name="Picture 9" descr="CMU_logo_horiz_black.eps"/>
          <p:cNvPicPr>
            <a:picLocks noChangeAspect="1"/>
          </p:cNvPicPr>
          <p:nvPr userDrawn="1"/>
        </p:nvPicPr>
        <p:blipFill>
          <a:blip r:embed="rId4"/>
          <a:stretch>
            <a:fillRect/>
          </a:stretch>
        </p:blipFill>
        <p:spPr>
          <a:xfrm>
            <a:off x="5108519" y="6259200"/>
            <a:ext cx="3895838" cy="354413"/>
          </a:xfrm>
          <a:prstGeom prst="rect">
            <a:avLst/>
          </a:prstGeom>
          <a:effectLst/>
        </p:spPr>
      </p:pic>
    </p:spTree>
    <p:extLst>
      <p:ext uri="{BB962C8B-B14F-4D97-AF65-F5344CB8AC3E}">
        <p14:creationId xmlns:p14="http://schemas.microsoft.com/office/powerpoint/2010/main" val="14128590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4327"/>
          </a:xfrm>
          <a:prstGeom prst="rect">
            <a:avLst/>
          </a:prstGeom>
        </p:spPr>
        <p:txBody>
          <a:bodyPr/>
          <a:lstStyle>
            <a:lvl1pPr>
              <a:defRPr>
                <a:latin typeface="Arial"/>
              </a:defRPr>
            </a:lvl1pPr>
          </a:lstStyle>
          <a:p>
            <a:r>
              <a:rPr lang="en-US" dirty="0"/>
              <a:t>Click to edit Master title style</a:t>
            </a:r>
          </a:p>
        </p:txBody>
      </p:sp>
      <p:sp>
        <p:nvSpPr>
          <p:cNvPr id="3" name="Content Placeholder 2"/>
          <p:cNvSpPr>
            <a:spLocks noGrp="1"/>
          </p:cNvSpPr>
          <p:nvPr>
            <p:ph idx="1"/>
          </p:nvPr>
        </p:nvSpPr>
        <p:spPr>
          <a:xfrm>
            <a:off x="457200" y="1079500"/>
            <a:ext cx="8229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994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800">
                <a:solidFill>
                  <a:schemeClr val="accent2"/>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6474858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7200" y="274638"/>
            <a:ext cx="8229600" cy="532719"/>
          </a:xfrm>
          <a:prstGeom prst="rect">
            <a:avLst/>
          </a:prstGeom>
        </p:spPr>
        <p:txBody>
          <a:bodyPr/>
          <a:lstStyle>
            <a:lvl1pPr>
              <a:defRPr>
                <a:latin typeface="Arial"/>
              </a:defRPr>
            </a:lvl1pPr>
          </a:lstStyle>
          <a:p>
            <a:r>
              <a:rPr lang="en-US" dirty="0"/>
              <a:t>Click to edit Master title style</a:t>
            </a:r>
          </a:p>
        </p:txBody>
      </p:sp>
      <p:sp>
        <p:nvSpPr>
          <p:cNvPr id="10" name="Content Placeholder 2"/>
          <p:cNvSpPr>
            <a:spLocks noGrp="1"/>
          </p:cNvSpPr>
          <p:nvPr>
            <p:ph idx="14"/>
          </p:nvPr>
        </p:nvSpPr>
        <p:spPr>
          <a:xfrm>
            <a:off x="4648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0542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Text Placeholder 2"/>
          <p:cNvSpPr>
            <a:spLocks noGrp="1"/>
          </p:cNvSpPr>
          <p:nvPr>
            <p:ph type="body" idx="1"/>
          </p:nvPr>
        </p:nvSpPr>
        <p:spPr>
          <a:xfrm>
            <a:off x="457200" y="1170214"/>
            <a:ext cx="4040188"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5" y="1170214"/>
            <a:ext cx="4041775"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
        <p:nvSpPr>
          <p:cNvPr id="12" name="Picture Placeholder 10"/>
          <p:cNvSpPr>
            <a:spLocks noGrp="1"/>
          </p:cNvSpPr>
          <p:nvPr>
            <p:ph type="pic" sz="quarter" idx="14"/>
          </p:nvPr>
        </p:nvSpPr>
        <p:spPr>
          <a:xfrm>
            <a:off x="4649788"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Tree>
    <p:extLst>
      <p:ext uri="{BB962C8B-B14F-4D97-AF65-F5344CB8AC3E}">
        <p14:creationId xmlns:p14="http://schemas.microsoft.com/office/powerpoint/2010/main" val="12843829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7568135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2565879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7007290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
        <p:nvSpPr>
          <p:cNvPr id="6" name="Text Placeholder 2"/>
          <p:cNvSpPr>
            <a:spLocks noGrp="1"/>
          </p:cNvSpPr>
          <p:nvPr>
            <p:ph idx="1" hasCustomPrompt="1"/>
          </p:nvPr>
        </p:nvSpPr>
        <p:spPr>
          <a:xfrm>
            <a:off x="457200" y="1161143"/>
            <a:ext cx="8229600" cy="452596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342900" marR="0" lvl="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8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742950" marR="0" lvl="1" indent="-28575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400" b="0" i="0" u="none" strike="noStrike" kern="1200" cap="none" spc="0" normalizeH="0" baseline="0" noProof="0" dirty="0">
                <a:ln>
                  <a:noFill/>
                </a:ln>
                <a:solidFill>
                  <a:srgbClr val="A1A1A1"/>
                </a:solidFill>
                <a:effectLst/>
                <a:uLnTx/>
                <a:uFillTx/>
                <a:latin typeface="Arial"/>
                <a:ea typeface="+mn-ea"/>
                <a:cs typeface="+mn-cs"/>
              </a:rPr>
              <a:t>Second level</a:t>
            </a:r>
          </a:p>
          <a:p>
            <a:pPr marL="1143000" marR="0" lvl="2" indent="-22860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6348755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4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3433451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17330820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dirty="0"/>
              <a:t>Click to edit Master title style</a:t>
            </a:r>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0"/>
          </p:nvPr>
        </p:nvSpPr>
        <p:spPr>
          <a:xfrm>
            <a:off x="457201" y="1070426"/>
            <a:ext cx="2859088" cy="491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86408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3184071" y="14514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35583542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8330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86267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20739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8135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6856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2527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169054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1131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04371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25944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701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17006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6901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57541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794586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6373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8774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902921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88383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52566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30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14943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3968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67893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14866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4215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920490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63421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423753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72478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4798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0.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1.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image" Target="../media/image1.png"/><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2.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image" Target="../media/image1.png"/><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3.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4.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image" Target="../media/image1.png"/><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5.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6.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image" Target="../media/image1.png"/><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7.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8.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theme" Target="../theme/theme19.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09.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20.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0.xml"/><Relationship Id="rId13" Type="http://schemas.openxmlformats.org/officeDocument/2006/relationships/image" Target="../media/image1.png"/><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theme" Target="../theme/theme21.xml"/><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1.xml"/><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theme" Target="../theme/theme22.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2.xml"/><Relationship Id="rId13" Type="http://schemas.openxmlformats.org/officeDocument/2006/relationships/theme" Target="../theme/theme23.xml"/><Relationship Id="rId3" Type="http://schemas.openxmlformats.org/officeDocument/2006/relationships/slideLayout" Target="../slideLayouts/slideLayout237.xml"/><Relationship Id="rId7" Type="http://schemas.openxmlformats.org/officeDocument/2006/relationships/slideLayout" Target="../slideLayouts/slideLayout241.xml"/><Relationship Id="rId12" Type="http://schemas.openxmlformats.org/officeDocument/2006/relationships/slideLayout" Target="../slideLayouts/slideLayout246.xml"/><Relationship Id="rId2" Type="http://schemas.openxmlformats.org/officeDocument/2006/relationships/slideLayout" Target="../slideLayouts/slideLayout236.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5" Type="http://schemas.openxmlformats.org/officeDocument/2006/relationships/slideLayout" Target="../slideLayouts/slideLayout239.xml"/><Relationship Id="rId10" Type="http://schemas.openxmlformats.org/officeDocument/2006/relationships/slideLayout" Target="../slideLayouts/slideLayout244.xml"/><Relationship Id="rId4" Type="http://schemas.openxmlformats.org/officeDocument/2006/relationships/slideLayout" Target="../slideLayouts/slideLayout238.xml"/><Relationship Id="rId9" Type="http://schemas.openxmlformats.org/officeDocument/2006/relationships/slideLayout" Target="../slideLayouts/slideLayout24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4.xml"/><Relationship Id="rId13" Type="http://schemas.openxmlformats.org/officeDocument/2006/relationships/theme" Target="../theme/theme24.xml"/><Relationship Id="rId3" Type="http://schemas.openxmlformats.org/officeDocument/2006/relationships/slideLayout" Target="../slideLayouts/slideLayout249.xml"/><Relationship Id="rId7" Type="http://schemas.openxmlformats.org/officeDocument/2006/relationships/slideLayout" Target="../slideLayouts/slideLayout253.xml"/><Relationship Id="rId12" Type="http://schemas.openxmlformats.org/officeDocument/2006/relationships/slideLayout" Target="../slideLayouts/slideLayout258.xml"/><Relationship Id="rId2" Type="http://schemas.openxmlformats.org/officeDocument/2006/relationships/slideLayout" Target="../slideLayouts/slideLayout248.xml"/><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5" Type="http://schemas.openxmlformats.org/officeDocument/2006/relationships/slideLayout" Target="../slideLayouts/slideLayout251.xml"/><Relationship Id="rId10" Type="http://schemas.openxmlformats.org/officeDocument/2006/relationships/slideLayout" Target="../slideLayouts/slideLayout256.xml"/><Relationship Id="rId4" Type="http://schemas.openxmlformats.org/officeDocument/2006/relationships/slideLayout" Target="../slideLayouts/slideLayout250.xml"/><Relationship Id="rId9" Type="http://schemas.openxmlformats.org/officeDocument/2006/relationships/slideLayout" Target="../slideLayouts/slideLayout255.xml"/><Relationship Id="rId14" Type="http://schemas.openxmlformats.org/officeDocument/2006/relationships/image" Target="../media/image1.pn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261.xml"/><Relationship Id="rId7" Type="http://schemas.openxmlformats.org/officeDocument/2006/relationships/slideLayout" Target="../slideLayouts/slideLayout265.xml"/><Relationship Id="rId2" Type="http://schemas.openxmlformats.org/officeDocument/2006/relationships/slideLayout" Target="../slideLayouts/slideLayout260.xml"/><Relationship Id="rId1" Type="http://schemas.openxmlformats.org/officeDocument/2006/relationships/slideLayout" Target="../slideLayouts/slideLayout259.xml"/><Relationship Id="rId6" Type="http://schemas.openxmlformats.org/officeDocument/2006/relationships/slideLayout" Target="../slideLayouts/slideLayout264.xml"/><Relationship Id="rId5" Type="http://schemas.openxmlformats.org/officeDocument/2006/relationships/slideLayout" Target="../slideLayouts/slideLayout263.xml"/><Relationship Id="rId4" Type="http://schemas.openxmlformats.org/officeDocument/2006/relationships/slideLayout" Target="../slideLayouts/slideLayout262.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3.xml"/><Relationship Id="rId13" Type="http://schemas.openxmlformats.org/officeDocument/2006/relationships/image" Target="../media/image1.png"/><Relationship Id="rId3" Type="http://schemas.openxmlformats.org/officeDocument/2006/relationships/slideLayout" Target="../slideLayouts/slideLayout268.xml"/><Relationship Id="rId7" Type="http://schemas.openxmlformats.org/officeDocument/2006/relationships/slideLayout" Target="../slideLayouts/slideLayout272.xml"/><Relationship Id="rId12" Type="http://schemas.openxmlformats.org/officeDocument/2006/relationships/theme" Target="../theme/theme26.xml"/><Relationship Id="rId2" Type="http://schemas.openxmlformats.org/officeDocument/2006/relationships/slideLayout" Target="../slideLayouts/slideLayout267.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5" Type="http://schemas.openxmlformats.org/officeDocument/2006/relationships/slideLayout" Target="../slideLayouts/slideLayout270.xml"/><Relationship Id="rId10" Type="http://schemas.openxmlformats.org/officeDocument/2006/relationships/slideLayout" Target="../slideLayouts/slideLayout275.xml"/><Relationship Id="rId4" Type="http://schemas.openxmlformats.org/officeDocument/2006/relationships/slideLayout" Target="../slideLayouts/slideLayout269.xml"/><Relationship Id="rId9" Type="http://schemas.openxmlformats.org/officeDocument/2006/relationships/slideLayout" Target="../slideLayouts/slideLayout27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image" Target="../media/image1.png"/><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theme" Target="../theme/theme27.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5.xml"/><Relationship Id="rId13" Type="http://schemas.openxmlformats.org/officeDocument/2006/relationships/image" Target="../media/image1.png"/><Relationship Id="rId3" Type="http://schemas.openxmlformats.org/officeDocument/2006/relationships/slideLayout" Target="../slideLayouts/slideLayout290.xml"/><Relationship Id="rId7" Type="http://schemas.openxmlformats.org/officeDocument/2006/relationships/slideLayout" Target="../slideLayouts/slideLayout294.xml"/><Relationship Id="rId12" Type="http://schemas.openxmlformats.org/officeDocument/2006/relationships/theme" Target="../theme/theme28.xml"/><Relationship Id="rId2" Type="http://schemas.openxmlformats.org/officeDocument/2006/relationships/slideLayout" Target="../slideLayouts/slideLayout289.xml"/><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5" Type="http://schemas.openxmlformats.org/officeDocument/2006/relationships/slideLayout" Target="../slideLayouts/slideLayout292.xml"/><Relationship Id="rId10" Type="http://schemas.openxmlformats.org/officeDocument/2006/relationships/slideLayout" Target="../slideLayouts/slideLayout297.xml"/><Relationship Id="rId4" Type="http://schemas.openxmlformats.org/officeDocument/2006/relationships/slideLayout" Target="../slideLayouts/slideLayout291.xml"/><Relationship Id="rId9" Type="http://schemas.openxmlformats.org/officeDocument/2006/relationships/slideLayout" Target="../slideLayouts/slideLayout29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6.xml"/><Relationship Id="rId3" Type="http://schemas.openxmlformats.org/officeDocument/2006/relationships/slideLayout" Target="../slideLayouts/slideLayout301.xml"/><Relationship Id="rId7" Type="http://schemas.openxmlformats.org/officeDocument/2006/relationships/slideLayout" Target="../slideLayouts/slideLayout305.xml"/><Relationship Id="rId12" Type="http://schemas.openxmlformats.org/officeDocument/2006/relationships/theme" Target="../theme/theme29.xml"/><Relationship Id="rId2" Type="http://schemas.openxmlformats.org/officeDocument/2006/relationships/slideLayout" Target="../slideLayouts/slideLayout300.xml"/><Relationship Id="rId1" Type="http://schemas.openxmlformats.org/officeDocument/2006/relationships/slideLayout" Target="../slideLayouts/slideLayout299.xml"/><Relationship Id="rId6" Type="http://schemas.openxmlformats.org/officeDocument/2006/relationships/slideLayout" Target="../slideLayouts/slideLayout304.xml"/><Relationship Id="rId11" Type="http://schemas.openxmlformats.org/officeDocument/2006/relationships/slideLayout" Target="../slideLayouts/slideLayout309.xml"/><Relationship Id="rId5" Type="http://schemas.openxmlformats.org/officeDocument/2006/relationships/slideLayout" Target="../slideLayouts/slideLayout303.xml"/><Relationship Id="rId10" Type="http://schemas.openxmlformats.org/officeDocument/2006/relationships/slideLayout" Target="../slideLayouts/slideLayout308.xml"/><Relationship Id="rId4" Type="http://schemas.openxmlformats.org/officeDocument/2006/relationships/slideLayout" Target="../slideLayouts/slideLayout302.xml"/><Relationship Id="rId9" Type="http://schemas.openxmlformats.org/officeDocument/2006/relationships/slideLayout" Target="../slideLayouts/slideLayout30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image" Target="../media/image5.emf"/><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image" Target="../media/image4.png"/><Relationship Id="rId2" Type="http://schemas.openxmlformats.org/officeDocument/2006/relationships/slideLayout" Target="../slideLayouts/slideLayout57.xml"/><Relationship Id="rId16" Type="http://schemas.openxmlformats.org/officeDocument/2006/relationships/image" Target="../media/image3.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2.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pn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8.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9.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0"/>
            <a:ext cx="8610600" cy="9087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94107651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4174514676"/>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20" y="6357958"/>
            <a:ext cx="1347679" cy="389938"/>
          </a:xfrm>
          <a:prstGeom prst="rect">
            <a:avLst/>
          </a:prstGeom>
        </p:spPr>
      </p:pic>
    </p:spTree>
    <p:extLst>
      <p:ext uri="{BB962C8B-B14F-4D97-AF65-F5344CB8AC3E}">
        <p14:creationId xmlns:p14="http://schemas.microsoft.com/office/powerpoint/2010/main" val="2503778565"/>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2586202913"/>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2753442"/>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278600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2151711694"/>
      </p:ext>
    </p:extLst>
  </p:cSld>
  <p:clrMap bg1="lt1" tx1="dk1" bg2="lt2" tx2="dk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691673417"/>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1079760595"/>
      </p:ext>
    </p:extLst>
  </p:cSld>
  <p:clrMap bg1="lt1" tx1="dk1" bg2="lt2" tx2="dk2" accent1="accent1" accent2="accent2" accent3="accent3" accent4="accent4" accent5="accent5" accent6="accent6" hlink="hlink" folHlink="folHlink"/>
  <p:sldLayoutIdLst>
    <p:sldLayoutId id="2147484874" r:id="rId1"/>
    <p:sldLayoutId id="2147484875" r:id="rId2"/>
    <p:sldLayoutId id="2147484876" r:id="rId3"/>
    <p:sldLayoutId id="2147484877" r:id="rId4"/>
    <p:sldLayoutId id="2147484878" r:id="rId5"/>
    <p:sldLayoutId id="2147484879" r:id="rId6"/>
    <p:sldLayoutId id="2147484880" r:id="rId7"/>
    <p:sldLayoutId id="2147484881" r:id="rId8"/>
    <p:sldLayoutId id="2147484882" r:id="rId9"/>
    <p:sldLayoutId id="2147484883" r:id="rId10"/>
    <p:sldLayoutId id="2147484884"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63"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charset="0"/>
              </a:defRPr>
            </a:lvl1pPr>
          </a:lstStyle>
          <a:p>
            <a:pPr fontAlgn="base">
              <a:spcBef>
                <a:spcPct val="0"/>
              </a:spcBef>
              <a:spcAft>
                <a:spcPct val="0"/>
              </a:spcAft>
              <a:defRPr/>
            </a:pPr>
            <a:r>
              <a:rPr lang="en-US">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defRPr>
            </a:lvl1pPr>
          </a:lstStyle>
          <a:p>
            <a:pPr fontAlgn="base">
              <a:spcBef>
                <a:spcPct val="0"/>
              </a:spcBef>
              <a:spcAft>
                <a:spcPct val="0"/>
              </a:spcAft>
              <a:defRPr/>
            </a:pPr>
            <a:fld id="{12B59C95-9F24-CC4B-832C-1D8C21792A43}"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sp>
        <p:nvSpPr>
          <p:cNvPr id="143366"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367"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43368"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5159085"/>
      </p:ext>
    </p:extLst>
  </p:cSld>
  <p:clrMap bg1="lt1" tx1="dk1" bg2="lt2" tx2="dk2" accent1="accent1" accent2="accent2" accent3="accent3" accent4="accent4" accent5="accent5" accent6="accent6" hlink="hlink" folHlink="folHlink"/>
  <p:sldLayoutIdLst>
    <p:sldLayoutId id="2147484970" r:id="rId1"/>
    <p:sldLayoutId id="2147484971" r:id="rId2"/>
    <p:sldLayoutId id="2147484972" r:id="rId3"/>
    <p:sldLayoutId id="2147484973" r:id="rId4"/>
    <p:sldLayoutId id="2147484974" r:id="rId5"/>
    <p:sldLayoutId id="2147484975" r:id="rId6"/>
    <p:sldLayoutId id="2147484976" r:id="rId7"/>
    <p:sldLayoutId id="2147484977" r:id="rId8"/>
    <p:sldLayoutId id="2147484978" r:id="rId9"/>
    <p:sldLayoutId id="2147484979" r:id="rId10"/>
    <p:sldLayoutId id="2147484980" r:id="rId11"/>
    <p:sldLayoutId id="2147484981"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858009255"/>
      </p:ext>
    </p:extLst>
  </p:cSld>
  <p:clrMap bg1="lt1" tx1="dk1" bg2="lt2" tx2="dk2" accent1="accent1" accent2="accent2" accent3="accent3" accent4="accent4" accent5="accent5" accent6="accent6" hlink="hlink" folHlink="folHlink"/>
  <p:sldLayoutIdLst>
    <p:sldLayoutId id="2147485411" r:id="rId1"/>
    <p:sldLayoutId id="2147485412" r:id="rId2"/>
    <p:sldLayoutId id="2147485413" r:id="rId3"/>
    <p:sldLayoutId id="2147485414" r:id="rId4"/>
    <p:sldLayoutId id="2147485415" r:id="rId5"/>
    <p:sldLayoutId id="2147485416" r:id="rId6"/>
    <p:sldLayoutId id="2147485417" r:id="rId7"/>
    <p:sldLayoutId id="2147485418" r:id="rId8"/>
    <p:sldLayoutId id="2147485419" r:id="rId9"/>
    <p:sldLayoutId id="2147485420" r:id="rId10"/>
    <p:sldLayoutId id="214748542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15848122"/>
      </p:ext>
    </p:extLst>
  </p:cSld>
  <p:clrMap bg1="lt1" tx1="dk1" bg2="lt2" tx2="dk2" accent1="accent1" accent2="accent2" accent3="accent3" accent4="accent4" accent5="accent5" accent6="accent6" hlink="hlink" folHlink="folHlink"/>
  <p:sldLayoutIdLst>
    <p:sldLayoutId id="2147485521" r:id="rId1"/>
    <p:sldLayoutId id="2147485522" r:id="rId2"/>
    <p:sldLayoutId id="2147485523" r:id="rId3"/>
    <p:sldLayoutId id="2147485524" r:id="rId4"/>
    <p:sldLayoutId id="2147485525" r:id="rId5"/>
    <p:sldLayoutId id="2147485526" r:id="rId6"/>
    <p:sldLayoutId id="2147485527" r:id="rId7"/>
    <p:sldLayoutId id="2147485528" r:id="rId8"/>
    <p:sldLayoutId id="2147485529" r:id="rId9"/>
    <p:sldLayoutId id="2147485530" r:id="rId10"/>
    <p:sldLayoutId id="214748553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75632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1921638257"/>
      </p:ext>
    </p:extLst>
  </p:cSld>
  <p:clrMap bg1="lt1" tx1="dk1" bg2="lt2" tx2="dk2" accent1="accent1" accent2="accent2" accent3="accent3" accent4="accent4" accent5="accent5" accent6="accent6" hlink="hlink" folHlink="folHlink"/>
  <p:sldLayoutIdLst>
    <p:sldLayoutId id="2147485533" r:id="rId1"/>
    <p:sldLayoutId id="2147485534" r:id="rId2"/>
    <p:sldLayoutId id="2147485535" r:id="rId3"/>
    <p:sldLayoutId id="2147485536" r:id="rId4"/>
    <p:sldLayoutId id="2147485537" r:id="rId5"/>
    <p:sldLayoutId id="2147485538" r:id="rId6"/>
    <p:sldLayoutId id="2147485539" r:id="rId7"/>
    <p:sldLayoutId id="2147485540" r:id="rId8"/>
    <p:sldLayoutId id="2147485541" r:id="rId9"/>
    <p:sldLayoutId id="2147485542" r:id="rId10"/>
    <p:sldLayoutId id="214748554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2826778"/>
      </p:ext>
    </p:extLst>
  </p:cSld>
  <p:clrMap bg1="lt1" tx1="dk1" bg2="lt2" tx2="dk2" accent1="accent1" accent2="accent2" accent3="accent3" accent4="accent4" accent5="accent5" accent6="accent6" hlink="hlink" folHlink="folHlink"/>
  <p:sldLayoutIdLst>
    <p:sldLayoutId id="2147485666" r:id="rId1"/>
    <p:sldLayoutId id="2147485667" r:id="rId2"/>
    <p:sldLayoutId id="2147485668" r:id="rId3"/>
    <p:sldLayoutId id="2147485669" r:id="rId4"/>
    <p:sldLayoutId id="2147485670" r:id="rId5"/>
    <p:sldLayoutId id="2147485671" r:id="rId6"/>
    <p:sldLayoutId id="2147485672" r:id="rId7"/>
    <p:sldLayoutId id="2147485673" r:id="rId8"/>
    <p:sldLayoutId id="2147485674" r:id="rId9"/>
    <p:sldLayoutId id="2147485675" r:id="rId10"/>
    <p:sldLayoutId id="2147485676" r:id="rId11"/>
    <p:sldLayoutId id="2147485677" r:id="rId12"/>
  </p:sldLayoutIdLs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r>
              <a:rPr lang="en-US">
                <a:solidFill>
                  <a:srgbClr val="000000"/>
                </a:solidFill>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8738813"/>
      </p:ext>
    </p:extLst>
  </p:cSld>
  <p:clrMap bg1="lt1" tx1="dk1" bg2="lt2" tx2="dk2" accent1="accent1" accent2="accent2" accent3="accent3" accent4="accent4" accent5="accent5" accent6="accent6" hlink="hlink" folHlink="folHlink"/>
  <p:sldLayoutIdLst>
    <p:sldLayoutId id="2147485715" r:id="rId1"/>
    <p:sldLayoutId id="2147485716" r:id="rId2"/>
    <p:sldLayoutId id="2147485717" r:id="rId3"/>
    <p:sldLayoutId id="2147485718" r:id="rId4"/>
    <p:sldLayoutId id="2147485719" r:id="rId5"/>
    <p:sldLayoutId id="2147485720" r:id="rId6"/>
    <p:sldLayoutId id="2147485721" r:id="rId7"/>
    <p:sldLayoutId id="2147485722" r:id="rId8"/>
    <p:sldLayoutId id="2147485723" r:id="rId9"/>
    <p:sldLayoutId id="2147485724" r:id="rId10"/>
    <p:sldLayoutId id="2147485725" r:id="rId11"/>
    <p:sldLayoutId id="2147485726"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453336"/>
            <a:ext cx="2133600" cy="268139"/>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3"/>
          </p:nvPr>
        </p:nvSpPr>
        <p:spPr>
          <a:xfrm>
            <a:off x="3124200" y="6453336"/>
            <a:ext cx="2895600" cy="268139"/>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1"/>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4"/>
          </p:nvPr>
        </p:nvSpPr>
        <p:spPr>
          <a:xfrm>
            <a:off x="6553200" y="6453336"/>
            <a:ext cx="2133600" cy="268139"/>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1"/>
            <a:fld id="{4BEDD84E-25D4-4983-8AA1-2863C96F08D9}" type="slidenum">
              <a:rPr lang="ko-KR" altLang="en-US" smtClean="0">
                <a:solidFill>
                  <a:prstClr val="black">
                    <a:tint val="75000"/>
                  </a:prstClr>
                </a:solidFill>
                <a:latin typeface="Calibri"/>
                <a:ea typeface="나눔고딕"/>
              </a:rPr>
              <a:pPr latinLnBrk="1"/>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377926446"/>
      </p:ext>
    </p:extLst>
  </p:cSld>
  <p:clrMap bg1="lt1" tx1="dk1" bg2="lt2" tx2="dk2" accent1="accent1" accent2="accent2" accent3="accent3" accent4="accent4" accent5="accent5" accent6="accent6" hlink="hlink" folHlink="folHlink"/>
  <p:sldLayoutIdLst>
    <p:sldLayoutId id="2147486473" r:id="rId1"/>
    <p:sldLayoutId id="2147486474" r:id="rId2"/>
    <p:sldLayoutId id="2147486475" r:id="rId3"/>
    <p:sldLayoutId id="2147486476" r:id="rId4"/>
    <p:sldLayoutId id="2147486477" r:id="rId5"/>
    <p:sldLayoutId id="2147486478" r:id="rId6"/>
    <p:sldLayoutId id="2147486479" r:id="rId7"/>
  </p:sldLayoutIdLst>
  <p:hf hdr="0" ftr="0" dt="0"/>
  <p:txStyles>
    <p:titleStyle>
      <a:lvl1pPr algn="ctr" defTabSz="914400" rtl="0" eaLnBrk="1" latinLnBrk="1" hangingPunct="1">
        <a:spcBef>
          <a:spcPct val="0"/>
        </a:spcBef>
        <a:buNone/>
        <a:defRPr sz="4000" b="1" kern="1200">
          <a:solidFill>
            <a:schemeClr val="tx1"/>
          </a:solidFill>
          <a:latin typeface="+mj-lt"/>
          <a:ea typeface="+mj-ea"/>
          <a:cs typeface="+mj-cs"/>
        </a:defRPr>
      </a:lvl1pPr>
    </p:titleStyle>
    <p:bodyStyle>
      <a:lvl1pPr marL="342900" indent="-342900" algn="l" defTabSz="914400" rtl="0" eaLnBrk="1" latinLnBrk="1" hangingPunct="1">
        <a:spcBef>
          <a:spcPts val="5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1" hangingPunct="1">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1" hangingPunct="1">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218258153"/>
      </p:ext>
    </p:extLst>
  </p:cSld>
  <p:clrMap bg1="lt1" tx1="dk1" bg2="lt2" tx2="dk2" accent1="accent1" accent2="accent2" accent3="accent3" accent4="accent4" accent5="accent5" accent6="accent6" hlink="hlink" folHlink="folHlink"/>
  <p:sldLayoutIdLst>
    <p:sldLayoutId id="2147486595" r:id="rId1"/>
    <p:sldLayoutId id="2147486596" r:id="rId2"/>
    <p:sldLayoutId id="2147486597" r:id="rId3"/>
    <p:sldLayoutId id="2147486598" r:id="rId4"/>
    <p:sldLayoutId id="2147486599" r:id="rId5"/>
    <p:sldLayoutId id="2147486600" r:id="rId6"/>
    <p:sldLayoutId id="2147486601" r:id="rId7"/>
    <p:sldLayoutId id="2147486602" r:id="rId8"/>
    <p:sldLayoutId id="2147486603" r:id="rId9"/>
    <p:sldLayoutId id="2147486604" r:id="rId10"/>
    <p:sldLayoutId id="214748660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107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3107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B223C560-0E5F-EA4E-BC8F-576A57968152}" type="slidenum">
              <a:rPr lang="en-US" altLang="en-US"/>
              <a:pPr>
                <a:defRPr/>
              </a:pPr>
              <a:t>‹#›</a:t>
            </a:fld>
            <a:endParaRPr lang="en-US" altLang="en-US"/>
          </a:p>
        </p:txBody>
      </p:sp>
      <p:sp>
        <p:nvSpPr>
          <p:cNvPr id="13107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3107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31080"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472234"/>
      </p:ext>
    </p:extLst>
  </p:cSld>
  <p:clrMap bg1="lt1" tx1="dk1" bg2="lt2" tx2="dk2" accent1="accent1" accent2="accent2" accent3="accent3" accent4="accent4" accent5="accent5" accent6="accent6" hlink="hlink" folHlink="folHlink"/>
  <p:sldLayoutIdLst>
    <p:sldLayoutId id="2147487121" r:id="rId1"/>
    <p:sldLayoutId id="2147487122" r:id="rId2"/>
    <p:sldLayoutId id="2147487123" r:id="rId3"/>
    <p:sldLayoutId id="2147487124" r:id="rId4"/>
    <p:sldLayoutId id="2147487125" r:id="rId5"/>
    <p:sldLayoutId id="2147487126" r:id="rId6"/>
    <p:sldLayoutId id="2147487127" r:id="rId7"/>
    <p:sldLayoutId id="2147487128" r:id="rId8"/>
    <p:sldLayoutId id="2147487129" r:id="rId9"/>
    <p:sldLayoutId id="2147487130" r:id="rId10"/>
    <p:sldLayoutId id="2147487131"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69987"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EFC36330-171D-874A-B302-CA3D70443983}" type="slidenum">
              <a:rPr lang="en-US" altLang="en-US"/>
              <a:pPr>
                <a:defRPr/>
              </a:pPr>
              <a:t>‹#›</a:t>
            </a:fld>
            <a:endParaRPr lang="en-US" altLang="en-US"/>
          </a:p>
        </p:txBody>
      </p:sp>
      <p:sp>
        <p:nvSpPr>
          <p:cNvPr id="169990"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69991"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69992"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560839"/>
      </p:ext>
    </p:extLst>
  </p:cSld>
  <p:clrMap bg1="lt1" tx1="dk1" bg2="lt2" tx2="dk2" accent1="accent1" accent2="accent2" accent3="accent3" accent4="accent4" accent5="accent5" accent6="accent6" hlink="hlink" folHlink="folHlink"/>
  <p:sldLayoutIdLst>
    <p:sldLayoutId id="2147487195" r:id="rId1"/>
    <p:sldLayoutId id="2147487196" r:id="rId2"/>
    <p:sldLayoutId id="2147487197" r:id="rId3"/>
    <p:sldLayoutId id="2147487198" r:id="rId4"/>
    <p:sldLayoutId id="2147487199" r:id="rId5"/>
    <p:sldLayoutId id="2147487200" r:id="rId6"/>
    <p:sldLayoutId id="2147487201" r:id="rId7"/>
    <p:sldLayoutId id="2147487202" r:id="rId8"/>
    <p:sldLayoutId id="2147487203" r:id="rId9"/>
    <p:sldLayoutId id="2147487204" r:id="rId10"/>
    <p:sldLayoutId id="2147487205"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3891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72694B9D-8BFE-654E-8D86-2D1B27ECA5D0}" type="slidenum">
              <a:rPr lang="en-US" altLang="en-US"/>
              <a:pPr>
                <a:defRPr/>
              </a:pPr>
              <a:t>‹#›</a:t>
            </a:fld>
            <a:endParaRPr lang="en-US" altLang="en-US"/>
          </a:p>
        </p:txBody>
      </p:sp>
      <p:sp>
        <p:nvSpPr>
          <p:cNvPr id="3891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3891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37550987"/>
      </p:ext>
    </p:extLst>
  </p:cSld>
  <p:clrMap bg1="lt1" tx1="dk1" bg2="lt2" tx2="dk2" accent1="accent1" accent2="accent2" accent3="accent3" accent4="accent4" accent5="accent5" accent6="accent6" hlink="hlink" folHlink="folHlink"/>
  <p:sldLayoutIdLst>
    <p:sldLayoutId id="2147487207" r:id="rId1"/>
    <p:sldLayoutId id="2147487208" r:id="rId2"/>
    <p:sldLayoutId id="2147487209" r:id="rId3"/>
    <p:sldLayoutId id="2147487210" r:id="rId4"/>
    <p:sldLayoutId id="2147487211" r:id="rId5"/>
    <p:sldLayoutId id="2147487212" r:id="rId6"/>
    <p:sldLayoutId id="2147487213" r:id="rId7"/>
    <p:sldLayoutId id="2147487214" r:id="rId8"/>
    <p:sldLayoutId id="2147487215" r:id="rId9"/>
    <p:sldLayoutId id="2147487216" r:id="rId10"/>
    <p:sldLayoutId id="2147487217"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831965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395177809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8812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prstClr val="black"/>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728707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hf hdr="0" ftr="0" dt="0"/>
  <p:txStyles>
    <p:titleStyle>
      <a:lvl1pPr algn="l" rtl="0" eaLnBrk="0" fontAlgn="base" hangingPunct="0">
        <a:spcBef>
          <a:spcPct val="0"/>
        </a:spcBef>
        <a:spcAft>
          <a:spcPct val="0"/>
        </a:spcAft>
        <a:defRPr sz="4000">
          <a:solidFill>
            <a:schemeClr val="tx1"/>
          </a:solidFill>
          <a:latin typeface="Times New Roman"/>
          <a:ea typeface="+mj-ea"/>
          <a:cs typeface="Times New Roman"/>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userDrawn="1"/>
        </p:nvPicPr>
        <p:blipFill>
          <a:blip r:embed="rId15"/>
          <a:stretch>
            <a:fillRect/>
          </a:stretch>
        </p:blipFill>
        <p:spPr>
          <a:xfrm>
            <a:off x="4053359" y="264849"/>
            <a:ext cx="5102012" cy="542508"/>
          </a:xfrm>
          <a:prstGeom prst="rect">
            <a:avLst/>
          </a:prstGeom>
        </p:spPr>
      </p:pic>
      <p:sp>
        <p:nvSpPr>
          <p:cNvPr id="8" name="Title Placeholder 1"/>
          <p:cNvSpPr>
            <a:spLocks noGrp="1"/>
          </p:cNvSpPr>
          <p:nvPr>
            <p:ph type="title"/>
          </p:nvPr>
        </p:nvSpPr>
        <p:spPr>
          <a:xfrm>
            <a:off x="299306" y="274638"/>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userDrawn="1"/>
        </p:nvPicPr>
        <p:blipFill>
          <a:blip r:embed="rId16"/>
          <a:stretch>
            <a:fillRect/>
          </a:stretch>
        </p:blipFill>
        <p:spPr>
          <a:xfrm>
            <a:off x="-27215" y="6267135"/>
            <a:ext cx="9189720" cy="611833"/>
          </a:xfrm>
          <a:prstGeom prst="rect">
            <a:avLst/>
          </a:prstGeom>
          <a:ln>
            <a:noFill/>
          </a:ln>
        </p:spPr>
      </p:pic>
      <p:pic>
        <p:nvPicPr>
          <p:cNvPr id="10" name="Picture 9" descr="ecelogorb.psd"/>
          <p:cNvPicPr>
            <a:picLocks noChangeAspect="1"/>
          </p:cNvPicPr>
          <p:nvPr userDrawn="1"/>
        </p:nvPicPr>
        <p:blipFill>
          <a:blip r:embed="rId17">
            <a:lum bright="-8000"/>
          </a:blip>
          <a:stretch>
            <a:fillRect/>
          </a:stretch>
        </p:blipFill>
        <p:spPr>
          <a:xfrm>
            <a:off x="193350" y="6294367"/>
            <a:ext cx="2563296" cy="512659"/>
          </a:xfrm>
          <a:prstGeom prst="rect">
            <a:avLst/>
          </a:prstGeom>
          <a:effectLst/>
        </p:spPr>
      </p:pic>
      <p:pic>
        <p:nvPicPr>
          <p:cNvPr id="11" name="Picture 10" descr="CMU_logo_horiz_black.eps"/>
          <p:cNvPicPr>
            <a:picLocks noChangeAspect="1"/>
          </p:cNvPicPr>
          <p:nvPr userDrawn="1"/>
        </p:nvPicPr>
        <p:blipFill>
          <a:blip r:embed="rId18"/>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09218544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20" r:id="rId10"/>
    <p:sldLayoutId id="2147483921" r:id="rId11"/>
    <p:sldLayoutId id="2147483922" r:id="rId12"/>
    <p:sldLayoutId id="2147483923" r:id="rId13"/>
  </p:sldLayoutIdLst>
  <p:hf hdr="0" ftr="0" dt="0"/>
  <p:txStyles>
    <p:titleStyle>
      <a:lvl1pPr algn="l" defTabSz="457200" rtl="0" eaLnBrk="1" latinLnBrk="0" hangingPunct="1">
        <a:spcBef>
          <a:spcPct val="0"/>
        </a:spcBef>
        <a:buNone/>
        <a:defRPr sz="36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4484814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872147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emf"/></Relationships>
</file>

<file path=ppt/slides/_rels/slide18.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developer.nvidia.com/blog/nvidia-hopper-architecture-in-depth/" TargetMode="External"/><Relationship Id="rId5" Type="http://schemas.openxmlformats.org/officeDocument/2006/relationships/image" Target="../media/image21.tiff"/><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hyperlink" Target="https://developer.nvidia.com/blog/nvidia-hopper-architecture-in-depth/"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3.jp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images.nvidia.com/aem-dam/en-zz/Solutions/data-center/nvidia-ampere-architecture-whitepaper.pdf"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25.jpg"/></Relationships>
</file>

<file path=ppt/slides/_rels/slide27.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doi.org/10.1145/106972.106981"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s://doi.org/10.1016/B978-0-12-811986-0.00005-4" TargetMode="External"/><Relationship Id="rId4" Type="http://schemas.openxmlformats.org/officeDocument/2006/relationships/hyperlink" Target="https://doi.org/10.1016/B978-0-12-803819-2.00011-2"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doi.org/10.1016/B978-0-12-803819-2.00011-2" TargetMode="External"/><Relationship Id="rId2" Type="http://schemas.openxmlformats.org/officeDocument/2006/relationships/hyperlink" Target="https://doi.org/10.1145/106972.106981" TargetMode="External"/><Relationship Id="rId1" Type="http://schemas.openxmlformats.org/officeDocument/2006/relationships/slideLayout" Target="../slideLayouts/slideLayout2.xml"/><Relationship Id="rId4" Type="http://schemas.openxmlformats.org/officeDocument/2006/relationships/hyperlink" Target="https://doi.org/10.1016/B978-0-12-811986-0.00005-4"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docs.nvidia.com/cuda/cuda-c-programming-guide/index.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youtu.be/mgtlbEqn2dA?t=8157"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24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dirty="0"/>
              <a:t>GPU Memory Hierarchy</a:t>
            </a:r>
            <a:endParaRPr lang="en-US" sz="3200" b="1" dirty="0">
              <a:solidFill>
                <a:srgbClr val="C00000"/>
              </a:solidFill>
            </a:endParaRPr>
          </a:p>
        </p:txBody>
      </p:sp>
    </p:spTree>
    <p:extLst>
      <p:ext uri="{BB962C8B-B14F-4D97-AF65-F5344CB8AC3E}">
        <p14:creationId xmlns:p14="http://schemas.microsoft.com/office/powerpoint/2010/main" val="4051089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7B4DC-E43F-0644-A985-6D068B1B2315}"/>
              </a:ext>
            </a:extLst>
          </p:cNvPr>
          <p:cNvSpPr>
            <a:spLocks noGrp="1"/>
          </p:cNvSpPr>
          <p:nvPr>
            <p:ph type="title"/>
          </p:nvPr>
        </p:nvSpPr>
        <p:spPr/>
        <p:txBody>
          <a:bodyPr>
            <a:normAutofit/>
          </a:bodyPr>
          <a:lstStyle/>
          <a:p>
            <a:r>
              <a:rPr lang="en-US" dirty="0"/>
              <a:t>Vector Addition (I)</a:t>
            </a:r>
          </a:p>
        </p:txBody>
      </p:sp>
      <p:sp>
        <p:nvSpPr>
          <p:cNvPr id="3" name="Content Placeholder 2">
            <a:extLst>
              <a:ext uri="{FF2B5EF4-FFF2-40B4-BE49-F238E27FC236}">
                <a16:creationId xmlns:a16="http://schemas.microsoft.com/office/drawing/2014/main" id="{A1E6F9D2-F549-0F40-837D-B42114E20B2F}"/>
              </a:ext>
            </a:extLst>
          </p:cNvPr>
          <p:cNvSpPr>
            <a:spLocks noGrp="1"/>
          </p:cNvSpPr>
          <p:nvPr>
            <p:ph idx="1"/>
          </p:nvPr>
        </p:nvSpPr>
        <p:spPr/>
        <p:txBody>
          <a:bodyPr/>
          <a:lstStyle/>
          <a:p>
            <a:r>
              <a:rPr lang="en-US" dirty="0"/>
              <a:t>Our first GPU programming example</a:t>
            </a:r>
          </a:p>
          <a:p>
            <a:r>
              <a:rPr lang="en-US" dirty="0"/>
              <a:t>We assign </a:t>
            </a:r>
            <a:r>
              <a:rPr lang="en-US" dirty="0">
                <a:solidFill>
                  <a:srgbClr val="0000FF"/>
                </a:solidFill>
              </a:rPr>
              <a:t>one GPU thread to each element-wise addition</a:t>
            </a:r>
          </a:p>
        </p:txBody>
      </p:sp>
      <p:pic>
        <p:nvPicPr>
          <p:cNvPr id="4" name="Picture 3">
            <a:extLst>
              <a:ext uri="{FF2B5EF4-FFF2-40B4-BE49-F238E27FC236}">
                <a16:creationId xmlns:a16="http://schemas.microsoft.com/office/drawing/2014/main" id="{0A72EFEB-7804-EE40-8134-9A3997B8C6A8}"/>
              </a:ext>
            </a:extLst>
          </p:cNvPr>
          <p:cNvPicPr>
            <a:picLocks noChangeAspect="1"/>
          </p:cNvPicPr>
          <p:nvPr/>
        </p:nvPicPr>
        <p:blipFill>
          <a:blip r:embed="rId2"/>
          <a:stretch>
            <a:fillRect/>
          </a:stretch>
        </p:blipFill>
        <p:spPr>
          <a:xfrm>
            <a:off x="612000" y="3100826"/>
            <a:ext cx="7920000" cy="1360490"/>
          </a:xfrm>
          <a:prstGeom prst="rect">
            <a:avLst/>
          </a:prstGeom>
        </p:spPr>
      </p:pic>
      <p:pic>
        <p:nvPicPr>
          <p:cNvPr id="5" name="Picture 4">
            <a:extLst>
              <a:ext uri="{FF2B5EF4-FFF2-40B4-BE49-F238E27FC236}">
                <a16:creationId xmlns:a16="http://schemas.microsoft.com/office/drawing/2014/main" id="{D9942C94-4BDB-C14D-9F8C-17B98264E70E}"/>
              </a:ext>
            </a:extLst>
          </p:cNvPr>
          <p:cNvPicPr>
            <a:picLocks noChangeAspect="1"/>
          </p:cNvPicPr>
          <p:nvPr/>
        </p:nvPicPr>
        <p:blipFill>
          <a:blip r:embed="rId3"/>
          <a:stretch>
            <a:fillRect/>
          </a:stretch>
        </p:blipFill>
        <p:spPr>
          <a:xfrm>
            <a:off x="612000" y="3564714"/>
            <a:ext cx="7920000" cy="2226994"/>
          </a:xfrm>
          <a:prstGeom prst="rect">
            <a:avLst/>
          </a:prstGeom>
        </p:spPr>
      </p:pic>
      <p:sp>
        <p:nvSpPr>
          <p:cNvPr id="22" name="Freeform 124">
            <a:extLst>
              <a:ext uri="{FF2B5EF4-FFF2-40B4-BE49-F238E27FC236}">
                <a16:creationId xmlns:a16="http://schemas.microsoft.com/office/drawing/2014/main" id="{23BE8AD8-8D03-EF48-AB09-D97768DAA50C}"/>
              </a:ext>
            </a:extLst>
          </p:cNvPr>
          <p:cNvSpPr>
            <a:spLocks/>
          </p:cNvSpPr>
          <p:nvPr/>
        </p:nvSpPr>
        <p:spPr bwMode="auto">
          <a:xfrm>
            <a:off x="827584"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3" name="Freeform 124">
            <a:extLst>
              <a:ext uri="{FF2B5EF4-FFF2-40B4-BE49-F238E27FC236}">
                <a16:creationId xmlns:a16="http://schemas.microsoft.com/office/drawing/2014/main" id="{0777DE30-CE49-8044-BFC8-56630164F53E}"/>
              </a:ext>
            </a:extLst>
          </p:cNvPr>
          <p:cNvSpPr>
            <a:spLocks/>
          </p:cNvSpPr>
          <p:nvPr/>
        </p:nvSpPr>
        <p:spPr bwMode="auto">
          <a:xfrm>
            <a:off x="1330623"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4" name="Freeform 124">
            <a:extLst>
              <a:ext uri="{FF2B5EF4-FFF2-40B4-BE49-F238E27FC236}">
                <a16:creationId xmlns:a16="http://schemas.microsoft.com/office/drawing/2014/main" id="{6F682B52-574A-4244-AF0E-B7A62C48EF77}"/>
              </a:ext>
            </a:extLst>
          </p:cNvPr>
          <p:cNvSpPr>
            <a:spLocks/>
          </p:cNvSpPr>
          <p:nvPr/>
        </p:nvSpPr>
        <p:spPr bwMode="auto">
          <a:xfrm>
            <a:off x="1815740"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5" name="Freeform 124">
            <a:extLst>
              <a:ext uri="{FF2B5EF4-FFF2-40B4-BE49-F238E27FC236}">
                <a16:creationId xmlns:a16="http://schemas.microsoft.com/office/drawing/2014/main" id="{0EBFD615-6279-E34C-A3E4-A18FA553D69A}"/>
              </a:ext>
            </a:extLst>
          </p:cNvPr>
          <p:cNvSpPr>
            <a:spLocks/>
          </p:cNvSpPr>
          <p:nvPr/>
        </p:nvSpPr>
        <p:spPr bwMode="auto">
          <a:xfrm>
            <a:off x="2318779"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6" name="Freeform 124">
            <a:extLst>
              <a:ext uri="{FF2B5EF4-FFF2-40B4-BE49-F238E27FC236}">
                <a16:creationId xmlns:a16="http://schemas.microsoft.com/office/drawing/2014/main" id="{A280B413-2B1B-334A-9CDD-685E702CF79A}"/>
              </a:ext>
            </a:extLst>
          </p:cNvPr>
          <p:cNvSpPr>
            <a:spLocks/>
          </p:cNvSpPr>
          <p:nvPr/>
        </p:nvSpPr>
        <p:spPr bwMode="auto">
          <a:xfrm>
            <a:off x="2808893"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7" name="Freeform 124">
            <a:extLst>
              <a:ext uri="{FF2B5EF4-FFF2-40B4-BE49-F238E27FC236}">
                <a16:creationId xmlns:a16="http://schemas.microsoft.com/office/drawing/2014/main" id="{11A6274C-0324-F54C-ABA4-3EB9193FB3E7}"/>
              </a:ext>
            </a:extLst>
          </p:cNvPr>
          <p:cNvSpPr>
            <a:spLocks/>
          </p:cNvSpPr>
          <p:nvPr/>
        </p:nvSpPr>
        <p:spPr bwMode="auto">
          <a:xfrm>
            <a:off x="3311932"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8" name="Freeform 124">
            <a:extLst>
              <a:ext uri="{FF2B5EF4-FFF2-40B4-BE49-F238E27FC236}">
                <a16:creationId xmlns:a16="http://schemas.microsoft.com/office/drawing/2014/main" id="{C84B8771-4D42-EA41-B205-3E074542EEAE}"/>
              </a:ext>
            </a:extLst>
          </p:cNvPr>
          <p:cNvSpPr>
            <a:spLocks/>
          </p:cNvSpPr>
          <p:nvPr/>
        </p:nvSpPr>
        <p:spPr bwMode="auto">
          <a:xfrm>
            <a:off x="3797049"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9" name="Freeform 124">
            <a:extLst>
              <a:ext uri="{FF2B5EF4-FFF2-40B4-BE49-F238E27FC236}">
                <a16:creationId xmlns:a16="http://schemas.microsoft.com/office/drawing/2014/main" id="{29C82C69-5F30-C84C-9041-2D26F6197FC9}"/>
              </a:ext>
            </a:extLst>
          </p:cNvPr>
          <p:cNvSpPr>
            <a:spLocks/>
          </p:cNvSpPr>
          <p:nvPr/>
        </p:nvSpPr>
        <p:spPr bwMode="auto">
          <a:xfrm>
            <a:off x="4300088"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0" name="Freeform 124">
            <a:extLst>
              <a:ext uri="{FF2B5EF4-FFF2-40B4-BE49-F238E27FC236}">
                <a16:creationId xmlns:a16="http://schemas.microsoft.com/office/drawing/2014/main" id="{1F94D436-4713-CB45-BD50-F0964C9B98D4}"/>
              </a:ext>
            </a:extLst>
          </p:cNvPr>
          <p:cNvSpPr>
            <a:spLocks/>
          </p:cNvSpPr>
          <p:nvPr/>
        </p:nvSpPr>
        <p:spPr bwMode="auto">
          <a:xfrm>
            <a:off x="4763080"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1" name="Freeform 124">
            <a:extLst>
              <a:ext uri="{FF2B5EF4-FFF2-40B4-BE49-F238E27FC236}">
                <a16:creationId xmlns:a16="http://schemas.microsoft.com/office/drawing/2014/main" id="{F48EF5A3-DB7A-1140-BF5F-FC2C176E14D3}"/>
              </a:ext>
            </a:extLst>
          </p:cNvPr>
          <p:cNvSpPr>
            <a:spLocks/>
          </p:cNvSpPr>
          <p:nvPr/>
        </p:nvSpPr>
        <p:spPr bwMode="auto">
          <a:xfrm>
            <a:off x="5266119"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2" name="Freeform 124">
            <a:extLst>
              <a:ext uri="{FF2B5EF4-FFF2-40B4-BE49-F238E27FC236}">
                <a16:creationId xmlns:a16="http://schemas.microsoft.com/office/drawing/2014/main" id="{91676985-B15E-B741-B92D-E192169B906C}"/>
              </a:ext>
            </a:extLst>
          </p:cNvPr>
          <p:cNvSpPr>
            <a:spLocks/>
          </p:cNvSpPr>
          <p:nvPr/>
        </p:nvSpPr>
        <p:spPr bwMode="auto">
          <a:xfrm>
            <a:off x="5751236"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3" name="Freeform 124">
            <a:extLst>
              <a:ext uri="{FF2B5EF4-FFF2-40B4-BE49-F238E27FC236}">
                <a16:creationId xmlns:a16="http://schemas.microsoft.com/office/drawing/2014/main" id="{6569940D-5328-CE47-9578-42C71A231A87}"/>
              </a:ext>
            </a:extLst>
          </p:cNvPr>
          <p:cNvSpPr>
            <a:spLocks/>
          </p:cNvSpPr>
          <p:nvPr/>
        </p:nvSpPr>
        <p:spPr bwMode="auto">
          <a:xfrm>
            <a:off x="6254275"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4" name="Freeform 124">
            <a:extLst>
              <a:ext uri="{FF2B5EF4-FFF2-40B4-BE49-F238E27FC236}">
                <a16:creationId xmlns:a16="http://schemas.microsoft.com/office/drawing/2014/main" id="{DC5EB301-CE32-654E-B0AC-2DF2BC3FA8E9}"/>
              </a:ext>
            </a:extLst>
          </p:cNvPr>
          <p:cNvSpPr>
            <a:spLocks/>
          </p:cNvSpPr>
          <p:nvPr/>
        </p:nvSpPr>
        <p:spPr bwMode="auto">
          <a:xfrm>
            <a:off x="6744389"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5" name="Freeform 124">
            <a:extLst>
              <a:ext uri="{FF2B5EF4-FFF2-40B4-BE49-F238E27FC236}">
                <a16:creationId xmlns:a16="http://schemas.microsoft.com/office/drawing/2014/main" id="{1B420444-96EB-4044-BD05-A2E73E265951}"/>
              </a:ext>
            </a:extLst>
          </p:cNvPr>
          <p:cNvSpPr>
            <a:spLocks/>
          </p:cNvSpPr>
          <p:nvPr/>
        </p:nvSpPr>
        <p:spPr bwMode="auto">
          <a:xfrm>
            <a:off x="7247428"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6" name="Freeform 124">
            <a:extLst>
              <a:ext uri="{FF2B5EF4-FFF2-40B4-BE49-F238E27FC236}">
                <a16:creationId xmlns:a16="http://schemas.microsoft.com/office/drawing/2014/main" id="{ED4D4719-7E6C-FA41-9225-D990A86390BF}"/>
              </a:ext>
            </a:extLst>
          </p:cNvPr>
          <p:cNvSpPr>
            <a:spLocks/>
          </p:cNvSpPr>
          <p:nvPr/>
        </p:nvSpPr>
        <p:spPr bwMode="auto">
          <a:xfrm>
            <a:off x="7732545"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7" name="Freeform 124">
            <a:extLst>
              <a:ext uri="{FF2B5EF4-FFF2-40B4-BE49-F238E27FC236}">
                <a16:creationId xmlns:a16="http://schemas.microsoft.com/office/drawing/2014/main" id="{81C260D5-5EE0-4248-BECC-37DC6ADBC64F}"/>
              </a:ext>
            </a:extLst>
          </p:cNvPr>
          <p:cNvSpPr>
            <a:spLocks/>
          </p:cNvSpPr>
          <p:nvPr/>
        </p:nvSpPr>
        <p:spPr bwMode="auto">
          <a:xfrm>
            <a:off x="8235584"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9" name="Rectangle 38">
            <a:extLst>
              <a:ext uri="{FF2B5EF4-FFF2-40B4-BE49-F238E27FC236}">
                <a16:creationId xmlns:a16="http://schemas.microsoft.com/office/drawing/2014/main" id="{DE14B2EA-9084-BE42-B26F-F0C6D094AE56}"/>
              </a:ext>
            </a:extLst>
          </p:cNvPr>
          <p:cNvSpPr/>
          <p:nvPr/>
        </p:nvSpPr>
        <p:spPr>
          <a:xfrm>
            <a:off x="648096" y="3083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5" name="Rectangle 54">
            <a:extLst>
              <a:ext uri="{FF2B5EF4-FFF2-40B4-BE49-F238E27FC236}">
                <a16:creationId xmlns:a16="http://schemas.microsoft.com/office/drawing/2014/main" id="{57E06BB3-84CC-684E-967F-D9C8C239BCBE}"/>
              </a:ext>
            </a:extLst>
          </p:cNvPr>
          <p:cNvSpPr/>
          <p:nvPr/>
        </p:nvSpPr>
        <p:spPr>
          <a:xfrm>
            <a:off x="1151135" y="3067963"/>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6" name="Rectangle 55">
            <a:extLst>
              <a:ext uri="{FF2B5EF4-FFF2-40B4-BE49-F238E27FC236}">
                <a16:creationId xmlns:a16="http://schemas.microsoft.com/office/drawing/2014/main" id="{CE13716F-3B0A-8C41-B363-E2CFBCB2BF78}"/>
              </a:ext>
            </a:extLst>
          </p:cNvPr>
          <p:cNvSpPr/>
          <p:nvPr/>
        </p:nvSpPr>
        <p:spPr>
          <a:xfrm>
            <a:off x="1619672" y="3084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7" name="Rectangle 56">
            <a:extLst>
              <a:ext uri="{FF2B5EF4-FFF2-40B4-BE49-F238E27FC236}">
                <a16:creationId xmlns:a16="http://schemas.microsoft.com/office/drawing/2014/main" id="{4220D019-5125-C144-A7A4-78423C577D45}"/>
              </a:ext>
            </a:extLst>
          </p:cNvPr>
          <p:cNvSpPr/>
          <p:nvPr/>
        </p:nvSpPr>
        <p:spPr>
          <a:xfrm>
            <a:off x="2122711" y="306896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8" name="Rectangle 57">
            <a:extLst>
              <a:ext uri="{FF2B5EF4-FFF2-40B4-BE49-F238E27FC236}">
                <a16:creationId xmlns:a16="http://schemas.microsoft.com/office/drawing/2014/main" id="{7157E701-81DA-F142-BB5C-FD535FA67745}"/>
              </a:ext>
            </a:extLst>
          </p:cNvPr>
          <p:cNvSpPr/>
          <p:nvPr/>
        </p:nvSpPr>
        <p:spPr>
          <a:xfrm>
            <a:off x="2620015" y="307021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9" name="Rectangle 58">
            <a:extLst>
              <a:ext uri="{FF2B5EF4-FFF2-40B4-BE49-F238E27FC236}">
                <a16:creationId xmlns:a16="http://schemas.microsoft.com/office/drawing/2014/main" id="{0CB24B2D-AEAB-EF4B-93A3-908CFED1EF0C}"/>
              </a:ext>
            </a:extLst>
          </p:cNvPr>
          <p:cNvSpPr/>
          <p:nvPr/>
        </p:nvSpPr>
        <p:spPr>
          <a:xfrm>
            <a:off x="3123054" y="3055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0" name="Rectangle 59">
            <a:extLst>
              <a:ext uri="{FF2B5EF4-FFF2-40B4-BE49-F238E27FC236}">
                <a16:creationId xmlns:a16="http://schemas.microsoft.com/office/drawing/2014/main" id="{442E821F-C725-F649-BC5A-997ECF6D122D}"/>
              </a:ext>
            </a:extLst>
          </p:cNvPr>
          <p:cNvSpPr/>
          <p:nvPr/>
        </p:nvSpPr>
        <p:spPr>
          <a:xfrm>
            <a:off x="3591591" y="3071214"/>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1" name="Rectangle 60">
            <a:extLst>
              <a:ext uri="{FF2B5EF4-FFF2-40B4-BE49-F238E27FC236}">
                <a16:creationId xmlns:a16="http://schemas.microsoft.com/office/drawing/2014/main" id="{9C051570-FF39-7B4C-91E5-0A37B53F8DF0}"/>
              </a:ext>
            </a:extLst>
          </p:cNvPr>
          <p:cNvSpPr/>
          <p:nvPr/>
        </p:nvSpPr>
        <p:spPr>
          <a:xfrm>
            <a:off x="4094630" y="3056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2" name="Rectangle 61">
            <a:extLst>
              <a:ext uri="{FF2B5EF4-FFF2-40B4-BE49-F238E27FC236}">
                <a16:creationId xmlns:a16="http://schemas.microsoft.com/office/drawing/2014/main" id="{2548A04A-64E6-7E49-BDB6-48AD1FD784DA}"/>
              </a:ext>
            </a:extLst>
          </p:cNvPr>
          <p:cNvSpPr/>
          <p:nvPr/>
        </p:nvSpPr>
        <p:spPr>
          <a:xfrm>
            <a:off x="4610941" y="3064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3" name="Rectangle 62">
            <a:extLst>
              <a:ext uri="{FF2B5EF4-FFF2-40B4-BE49-F238E27FC236}">
                <a16:creationId xmlns:a16="http://schemas.microsoft.com/office/drawing/2014/main" id="{9E537D57-2C92-9D4A-BF0F-AE5EC29A8E13}"/>
              </a:ext>
            </a:extLst>
          </p:cNvPr>
          <p:cNvSpPr/>
          <p:nvPr/>
        </p:nvSpPr>
        <p:spPr>
          <a:xfrm>
            <a:off x="5113980" y="3048921"/>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4" name="Rectangle 63">
            <a:extLst>
              <a:ext uri="{FF2B5EF4-FFF2-40B4-BE49-F238E27FC236}">
                <a16:creationId xmlns:a16="http://schemas.microsoft.com/office/drawing/2014/main" id="{0AA6717B-0494-4C47-8091-3849973EA227}"/>
              </a:ext>
            </a:extLst>
          </p:cNvPr>
          <p:cNvSpPr/>
          <p:nvPr/>
        </p:nvSpPr>
        <p:spPr>
          <a:xfrm>
            <a:off x="5582517" y="3065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5" name="Rectangle 64">
            <a:extLst>
              <a:ext uri="{FF2B5EF4-FFF2-40B4-BE49-F238E27FC236}">
                <a16:creationId xmlns:a16="http://schemas.microsoft.com/office/drawing/2014/main" id="{1CE5717B-5AB2-1845-A4FF-C43F4C53327C}"/>
              </a:ext>
            </a:extLst>
          </p:cNvPr>
          <p:cNvSpPr/>
          <p:nvPr/>
        </p:nvSpPr>
        <p:spPr>
          <a:xfrm>
            <a:off x="6085556" y="304991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6" name="Rectangle 65">
            <a:extLst>
              <a:ext uri="{FF2B5EF4-FFF2-40B4-BE49-F238E27FC236}">
                <a16:creationId xmlns:a16="http://schemas.microsoft.com/office/drawing/2014/main" id="{5C8DBEF9-A997-624C-8F2B-4B58CACE302C}"/>
              </a:ext>
            </a:extLst>
          </p:cNvPr>
          <p:cNvSpPr/>
          <p:nvPr/>
        </p:nvSpPr>
        <p:spPr>
          <a:xfrm>
            <a:off x="6582860" y="305117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7" name="Rectangle 66">
            <a:extLst>
              <a:ext uri="{FF2B5EF4-FFF2-40B4-BE49-F238E27FC236}">
                <a16:creationId xmlns:a16="http://schemas.microsoft.com/office/drawing/2014/main" id="{4AB8C0CB-3759-AB45-AD84-53A3C788F939}"/>
              </a:ext>
            </a:extLst>
          </p:cNvPr>
          <p:cNvSpPr/>
          <p:nvPr/>
        </p:nvSpPr>
        <p:spPr>
          <a:xfrm>
            <a:off x="7085899" y="3036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8" name="Rectangle 67">
            <a:extLst>
              <a:ext uri="{FF2B5EF4-FFF2-40B4-BE49-F238E27FC236}">
                <a16:creationId xmlns:a16="http://schemas.microsoft.com/office/drawing/2014/main" id="{D92CAEC2-B39D-A046-9373-4C838E746A1D}"/>
              </a:ext>
            </a:extLst>
          </p:cNvPr>
          <p:cNvSpPr/>
          <p:nvPr/>
        </p:nvSpPr>
        <p:spPr>
          <a:xfrm>
            <a:off x="7554436" y="3052172"/>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9" name="Rectangle 68">
            <a:extLst>
              <a:ext uri="{FF2B5EF4-FFF2-40B4-BE49-F238E27FC236}">
                <a16:creationId xmlns:a16="http://schemas.microsoft.com/office/drawing/2014/main" id="{925B4719-B442-8340-9D55-C7F4306BBBE9}"/>
              </a:ext>
            </a:extLst>
          </p:cNvPr>
          <p:cNvSpPr/>
          <p:nvPr/>
        </p:nvSpPr>
        <p:spPr>
          <a:xfrm>
            <a:off x="8057475" y="3037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70" name="Marcador de número de diapositiva 3">
            <a:extLst>
              <a:ext uri="{FF2B5EF4-FFF2-40B4-BE49-F238E27FC236}">
                <a16:creationId xmlns:a16="http://schemas.microsoft.com/office/drawing/2014/main" id="{1B022BBD-FC68-E54E-9C44-98FD7C0AF54C}"/>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10</a:t>
            </a:fld>
            <a:endParaRPr lang="en-US" altLang="en-US" dirty="0"/>
          </a:p>
        </p:txBody>
      </p:sp>
    </p:spTree>
    <p:extLst>
      <p:ext uri="{BB962C8B-B14F-4D97-AF65-F5344CB8AC3E}">
        <p14:creationId xmlns:p14="http://schemas.microsoft.com/office/powerpoint/2010/main" val="74029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66"/>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67"/>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68"/>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9"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7B4DC-E43F-0644-A985-6D068B1B2315}"/>
              </a:ext>
            </a:extLst>
          </p:cNvPr>
          <p:cNvSpPr>
            <a:spLocks noGrp="1"/>
          </p:cNvSpPr>
          <p:nvPr>
            <p:ph type="title"/>
          </p:nvPr>
        </p:nvSpPr>
        <p:spPr/>
        <p:txBody>
          <a:bodyPr>
            <a:normAutofit/>
          </a:bodyPr>
          <a:lstStyle/>
          <a:p>
            <a:r>
              <a:rPr lang="en-US" dirty="0"/>
              <a:t>Vector Addition (II)</a:t>
            </a:r>
          </a:p>
        </p:txBody>
      </p:sp>
      <p:sp>
        <p:nvSpPr>
          <p:cNvPr id="3" name="Content Placeholder 2">
            <a:extLst>
              <a:ext uri="{FF2B5EF4-FFF2-40B4-BE49-F238E27FC236}">
                <a16:creationId xmlns:a16="http://schemas.microsoft.com/office/drawing/2014/main" id="{A1E6F9D2-F549-0F40-837D-B42114E20B2F}"/>
              </a:ext>
            </a:extLst>
          </p:cNvPr>
          <p:cNvSpPr>
            <a:spLocks noGrp="1"/>
          </p:cNvSpPr>
          <p:nvPr>
            <p:ph idx="1"/>
          </p:nvPr>
        </p:nvSpPr>
        <p:spPr/>
        <p:txBody>
          <a:bodyPr/>
          <a:lstStyle/>
          <a:p>
            <a:r>
              <a:rPr lang="en-US" dirty="0"/>
              <a:t>The whole set of threads is called a </a:t>
            </a:r>
            <a:r>
              <a:rPr lang="en-US" dirty="0">
                <a:solidFill>
                  <a:srgbClr val="00B050"/>
                </a:solidFill>
              </a:rPr>
              <a:t>grid</a:t>
            </a:r>
          </a:p>
          <a:p>
            <a:r>
              <a:rPr lang="en-US" dirty="0"/>
              <a:t>We need a way to assign threads to GPU cores</a:t>
            </a:r>
          </a:p>
        </p:txBody>
      </p:sp>
      <p:pic>
        <p:nvPicPr>
          <p:cNvPr id="4" name="Picture 3">
            <a:extLst>
              <a:ext uri="{FF2B5EF4-FFF2-40B4-BE49-F238E27FC236}">
                <a16:creationId xmlns:a16="http://schemas.microsoft.com/office/drawing/2014/main" id="{0A72EFEB-7804-EE40-8134-9A3997B8C6A8}"/>
              </a:ext>
            </a:extLst>
          </p:cNvPr>
          <p:cNvPicPr>
            <a:picLocks noChangeAspect="1"/>
          </p:cNvPicPr>
          <p:nvPr/>
        </p:nvPicPr>
        <p:blipFill>
          <a:blip r:embed="rId2"/>
          <a:stretch>
            <a:fillRect/>
          </a:stretch>
        </p:blipFill>
        <p:spPr>
          <a:xfrm>
            <a:off x="612000" y="3100826"/>
            <a:ext cx="7920000" cy="1360490"/>
          </a:xfrm>
          <a:prstGeom prst="rect">
            <a:avLst/>
          </a:prstGeom>
        </p:spPr>
      </p:pic>
      <p:pic>
        <p:nvPicPr>
          <p:cNvPr id="5" name="Picture 4">
            <a:extLst>
              <a:ext uri="{FF2B5EF4-FFF2-40B4-BE49-F238E27FC236}">
                <a16:creationId xmlns:a16="http://schemas.microsoft.com/office/drawing/2014/main" id="{D9942C94-4BDB-C14D-9F8C-17B98264E70E}"/>
              </a:ext>
            </a:extLst>
          </p:cNvPr>
          <p:cNvPicPr>
            <a:picLocks noChangeAspect="1"/>
          </p:cNvPicPr>
          <p:nvPr/>
        </p:nvPicPr>
        <p:blipFill>
          <a:blip r:embed="rId3"/>
          <a:stretch>
            <a:fillRect/>
          </a:stretch>
        </p:blipFill>
        <p:spPr>
          <a:xfrm>
            <a:off x="612000" y="3564714"/>
            <a:ext cx="7920000" cy="2226994"/>
          </a:xfrm>
          <a:prstGeom prst="rect">
            <a:avLst/>
          </a:prstGeom>
        </p:spPr>
      </p:pic>
      <p:sp>
        <p:nvSpPr>
          <p:cNvPr id="22" name="Freeform 124">
            <a:extLst>
              <a:ext uri="{FF2B5EF4-FFF2-40B4-BE49-F238E27FC236}">
                <a16:creationId xmlns:a16="http://schemas.microsoft.com/office/drawing/2014/main" id="{23BE8AD8-8D03-EF48-AB09-D97768DAA50C}"/>
              </a:ext>
            </a:extLst>
          </p:cNvPr>
          <p:cNvSpPr>
            <a:spLocks/>
          </p:cNvSpPr>
          <p:nvPr/>
        </p:nvSpPr>
        <p:spPr bwMode="auto">
          <a:xfrm>
            <a:off x="827584"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3" name="Freeform 124">
            <a:extLst>
              <a:ext uri="{FF2B5EF4-FFF2-40B4-BE49-F238E27FC236}">
                <a16:creationId xmlns:a16="http://schemas.microsoft.com/office/drawing/2014/main" id="{0777DE30-CE49-8044-BFC8-56630164F53E}"/>
              </a:ext>
            </a:extLst>
          </p:cNvPr>
          <p:cNvSpPr>
            <a:spLocks/>
          </p:cNvSpPr>
          <p:nvPr/>
        </p:nvSpPr>
        <p:spPr bwMode="auto">
          <a:xfrm>
            <a:off x="1330623"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4" name="Freeform 124">
            <a:extLst>
              <a:ext uri="{FF2B5EF4-FFF2-40B4-BE49-F238E27FC236}">
                <a16:creationId xmlns:a16="http://schemas.microsoft.com/office/drawing/2014/main" id="{6F682B52-574A-4244-AF0E-B7A62C48EF77}"/>
              </a:ext>
            </a:extLst>
          </p:cNvPr>
          <p:cNvSpPr>
            <a:spLocks/>
          </p:cNvSpPr>
          <p:nvPr/>
        </p:nvSpPr>
        <p:spPr bwMode="auto">
          <a:xfrm>
            <a:off x="1815740"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5" name="Freeform 124">
            <a:extLst>
              <a:ext uri="{FF2B5EF4-FFF2-40B4-BE49-F238E27FC236}">
                <a16:creationId xmlns:a16="http://schemas.microsoft.com/office/drawing/2014/main" id="{0EBFD615-6279-E34C-A3E4-A18FA553D69A}"/>
              </a:ext>
            </a:extLst>
          </p:cNvPr>
          <p:cNvSpPr>
            <a:spLocks/>
          </p:cNvSpPr>
          <p:nvPr/>
        </p:nvSpPr>
        <p:spPr bwMode="auto">
          <a:xfrm>
            <a:off x="2318779"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6" name="Freeform 124">
            <a:extLst>
              <a:ext uri="{FF2B5EF4-FFF2-40B4-BE49-F238E27FC236}">
                <a16:creationId xmlns:a16="http://schemas.microsoft.com/office/drawing/2014/main" id="{A280B413-2B1B-334A-9CDD-685E702CF79A}"/>
              </a:ext>
            </a:extLst>
          </p:cNvPr>
          <p:cNvSpPr>
            <a:spLocks/>
          </p:cNvSpPr>
          <p:nvPr/>
        </p:nvSpPr>
        <p:spPr bwMode="auto">
          <a:xfrm>
            <a:off x="2808893"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7" name="Freeform 124">
            <a:extLst>
              <a:ext uri="{FF2B5EF4-FFF2-40B4-BE49-F238E27FC236}">
                <a16:creationId xmlns:a16="http://schemas.microsoft.com/office/drawing/2014/main" id="{11A6274C-0324-F54C-ABA4-3EB9193FB3E7}"/>
              </a:ext>
            </a:extLst>
          </p:cNvPr>
          <p:cNvSpPr>
            <a:spLocks/>
          </p:cNvSpPr>
          <p:nvPr/>
        </p:nvSpPr>
        <p:spPr bwMode="auto">
          <a:xfrm>
            <a:off x="3311932"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8" name="Freeform 124">
            <a:extLst>
              <a:ext uri="{FF2B5EF4-FFF2-40B4-BE49-F238E27FC236}">
                <a16:creationId xmlns:a16="http://schemas.microsoft.com/office/drawing/2014/main" id="{C84B8771-4D42-EA41-B205-3E074542EEAE}"/>
              </a:ext>
            </a:extLst>
          </p:cNvPr>
          <p:cNvSpPr>
            <a:spLocks/>
          </p:cNvSpPr>
          <p:nvPr/>
        </p:nvSpPr>
        <p:spPr bwMode="auto">
          <a:xfrm>
            <a:off x="3797049"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9" name="Freeform 124">
            <a:extLst>
              <a:ext uri="{FF2B5EF4-FFF2-40B4-BE49-F238E27FC236}">
                <a16:creationId xmlns:a16="http://schemas.microsoft.com/office/drawing/2014/main" id="{29C82C69-5F30-C84C-9041-2D26F6197FC9}"/>
              </a:ext>
            </a:extLst>
          </p:cNvPr>
          <p:cNvSpPr>
            <a:spLocks/>
          </p:cNvSpPr>
          <p:nvPr/>
        </p:nvSpPr>
        <p:spPr bwMode="auto">
          <a:xfrm>
            <a:off x="4300088"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0" name="Freeform 124">
            <a:extLst>
              <a:ext uri="{FF2B5EF4-FFF2-40B4-BE49-F238E27FC236}">
                <a16:creationId xmlns:a16="http://schemas.microsoft.com/office/drawing/2014/main" id="{1F94D436-4713-CB45-BD50-F0964C9B98D4}"/>
              </a:ext>
            </a:extLst>
          </p:cNvPr>
          <p:cNvSpPr>
            <a:spLocks/>
          </p:cNvSpPr>
          <p:nvPr/>
        </p:nvSpPr>
        <p:spPr bwMode="auto">
          <a:xfrm>
            <a:off x="4763080"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1" name="Freeform 124">
            <a:extLst>
              <a:ext uri="{FF2B5EF4-FFF2-40B4-BE49-F238E27FC236}">
                <a16:creationId xmlns:a16="http://schemas.microsoft.com/office/drawing/2014/main" id="{F48EF5A3-DB7A-1140-BF5F-FC2C176E14D3}"/>
              </a:ext>
            </a:extLst>
          </p:cNvPr>
          <p:cNvSpPr>
            <a:spLocks/>
          </p:cNvSpPr>
          <p:nvPr/>
        </p:nvSpPr>
        <p:spPr bwMode="auto">
          <a:xfrm>
            <a:off x="5266119"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2" name="Freeform 124">
            <a:extLst>
              <a:ext uri="{FF2B5EF4-FFF2-40B4-BE49-F238E27FC236}">
                <a16:creationId xmlns:a16="http://schemas.microsoft.com/office/drawing/2014/main" id="{91676985-B15E-B741-B92D-E192169B906C}"/>
              </a:ext>
            </a:extLst>
          </p:cNvPr>
          <p:cNvSpPr>
            <a:spLocks/>
          </p:cNvSpPr>
          <p:nvPr/>
        </p:nvSpPr>
        <p:spPr bwMode="auto">
          <a:xfrm>
            <a:off x="5751236"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3" name="Freeform 124">
            <a:extLst>
              <a:ext uri="{FF2B5EF4-FFF2-40B4-BE49-F238E27FC236}">
                <a16:creationId xmlns:a16="http://schemas.microsoft.com/office/drawing/2014/main" id="{6569940D-5328-CE47-9578-42C71A231A87}"/>
              </a:ext>
            </a:extLst>
          </p:cNvPr>
          <p:cNvSpPr>
            <a:spLocks/>
          </p:cNvSpPr>
          <p:nvPr/>
        </p:nvSpPr>
        <p:spPr bwMode="auto">
          <a:xfrm>
            <a:off x="6254275"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4" name="Freeform 124">
            <a:extLst>
              <a:ext uri="{FF2B5EF4-FFF2-40B4-BE49-F238E27FC236}">
                <a16:creationId xmlns:a16="http://schemas.microsoft.com/office/drawing/2014/main" id="{DC5EB301-CE32-654E-B0AC-2DF2BC3FA8E9}"/>
              </a:ext>
            </a:extLst>
          </p:cNvPr>
          <p:cNvSpPr>
            <a:spLocks/>
          </p:cNvSpPr>
          <p:nvPr/>
        </p:nvSpPr>
        <p:spPr bwMode="auto">
          <a:xfrm>
            <a:off x="6744389"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5" name="Freeform 124">
            <a:extLst>
              <a:ext uri="{FF2B5EF4-FFF2-40B4-BE49-F238E27FC236}">
                <a16:creationId xmlns:a16="http://schemas.microsoft.com/office/drawing/2014/main" id="{1B420444-96EB-4044-BD05-A2E73E265951}"/>
              </a:ext>
            </a:extLst>
          </p:cNvPr>
          <p:cNvSpPr>
            <a:spLocks/>
          </p:cNvSpPr>
          <p:nvPr/>
        </p:nvSpPr>
        <p:spPr bwMode="auto">
          <a:xfrm>
            <a:off x="7247428"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6" name="Freeform 124">
            <a:extLst>
              <a:ext uri="{FF2B5EF4-FFF2-40B4-BE49-F238E27FC236}">
                <a16:creationId xmlns:a16="http://schemas.microsoft.com/office/drawing/2014/main" id="{ED4D4719-7E6C-FA41-9225-D990A86390BF}"/>
              </a:ext>
            </a:extLst>
          </p:cNvPr>
          <p:cNvSpPr>
            <a:spLocks/>
          </p:cNvSpPr>
          <p:nvPr/>
        </p:nvSpPr>
        <p:spPr bwMode="auto">
          <a:xfrm>
            <a:off x="7732545"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7" name="Freeform 124">
            <a:extLst>
              <a:ext uri="{FF2B5EF4-FFF2-40B4-BE49-F238E27FC236}">
                <a16:creationId xmlns:a16="http://schemas.microsoft.com/office/drawing/2014/main" id="{81C260D5-5EE0-4248-BECC-37DC6ADBC64F}"/>
              </a:ext>
            </a:extLst>
          </p:cNvPr>
          <p:cNvSpPr>
            <a:spLocks/>
          </p:cNvSpPr>
          <p:nvPr/>
        </p:nvSpPr>
        <p:spPr bwMode="auto">
          <a:xfrm>
            <a:off x="8235584"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9" name="Rectangle 38">
            <a:extLst>
              <a:ext uri="{FF2B5EF4-FFF2-40B4-BE49-F238E27FC236}">
                <a16:creationId xmlns:a16="http://schemas.microsoft.com/office/drawing/2014/main" id="{DE14B2EA-9084-BE42-B26F-F0C6D094AE56}"/>
              </a:ext>
            </a:extLst>
          </p:cNvPr>
          <p:cNvSpPr/>
          <p:nvPr/>
        </p:nvSpPr>
        <p:spPr>
          <a:xfrm>
            <a:off x="648096" y="3083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5" name="Rectangle 54">
            <a:extLst>
              <a:ext uri="{FF2B5EF4-FFF2-40B4-BE49-F238E27FC236}">
                <a16:creationId xmlns:a16="http://schemas.microsoft.com/office/drawing/2014/main" id="{57E06BB3-84CC-684E-967F-D9C8C239BCBE}"/>
              </a:ext>
            </a:extLst>
          </p:cNvPr>
          <p:cNvSpPr/>
          <p:nvPr/>
        </p:nvSpPr>
        <p:spPr>
          <a:xfrm>
            <a:off x="1151135" y="3067963"/>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6" name="Rectangle 55">
            <a:extLst>
              <a:ext uri="{FF2B5EF4-FFF2-40B4-BE49-F238E27FC236}">
                <a16:creationId xmlns:a16="http://schemas.microsoft.com/office/drawing/2014/main" id="{CE13716F-3B0A-8C41-B363-E2CFBCB2BF78}"/>
              </a:ext>
            </a:extLst>
          </p:cNvPr>
          <p:cNvSpPr/>
          <p:nvPr/>
        </p:nvSpPr>
        <p:spPr>
          <a:xfrm>
            <a:off x="1619672" y="3084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7" name="Rectangle 56">
            <a:extLst>
              <a:ext uri="{FF2B5EF4-FFF2-40B4-BE49-F238E27FC236}">
                <a16:creationId xmlns:a16="http://schemas.microsoft.com/office/drawing/2014/main" id="{4220D019-5125-C144-A7A4-78423C577D45}"/>
              </a:ext>
            </a:extLst>
          </p:cNvPr>
          <p:cNvSpPr/>
          <p:nvPr/>
        </p:nvSpPr>
        <p:spPr>
          <a:xfrm>
            <a:off x="2122711" y="306896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8" name="Rectangle 57">
            <a:extLst>
              <a:ext uri="{FF2B5EF4-FFF2-40B4-BE49-F238E27FC236}">
                <a16:creationId xmlns:a16="http://schemas.microsoft.com/office/drawing/2014/main" id="{7157E701-81DA-F142-BB5C-FD535FA67745}"/>
              </a:ext>
            </a:extLst>
          </p:cNvPr>
          <p:cNvSpPr/>
          <p:nvPr/>
        </p:nvSpPr>
        <p:spPr>
          <a:xfrm>
            <a:off x="2620015" y="307021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9" name="Rectangle 58">
            <a:extLst>
              <a:ext uri="{FF2B5EF4-FFF2-40B4-BE49-F238E27FC236}">
                <a16:creationId xmlns:a16="http://schemas.microsoft.com/office/drawing/2014/main" id="{0CB24B2D-AEAB-EF4B-93A3-908CFED1EF0C}"/>
              </a:ext>
            </a:extLst>
          </p:cNvPr>
          <p:cNvSpPr/>
          <p:nvPr/>
        </p:nvSpPr>
        <p:spPr>
          <a:xfrm>
            <a:off x="3123054" y="3055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0" name="Rectangle 59">
            <a:extLst>
              <a:ext uri="{FF2B5EF4-FFF2-40B4-BE49-F238E27FC236}">
                <a16:creationId xmlns:a16="http://schemas.microsoft.com/office/drawing/2014/main" id="{442E821F-C725-F649-BC5A-997ECF6D122D}"/>
              </a:ext>
            </a:extLst>
          </p:cNvPr>
          <p:cNvSpPr/>
          <p:nvPr/>
        </p:nvSpPr>
        <p:spPr>
          <a:xfrm>
            <a:off x="3591591" y="3071214"/>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1" name="Rectangle 60">
            <a:extLst>
              <a:ext uri="{FF2B5EF4-FFF2-40B4-BE49-F238E27FC236}">
                <a16:creationId xmlns:a16="http://schemas.microsoft.com/office/drawing/2014/main" id="{9C051570-FF39-7B4C-91E5-0A37B53F8DF0}"/>
              </a:ext>
            </a:extLst>
          </p:cNvPr>
          <p:cNvSpPr/>
          <p:nvPr/>
        </p:nvSpPr>
        <p:spPr>
          <a:xfrm>
            <a:off x="4094630" y="3056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2" name="Rectangle 61">
            <a:extLst>
              <a:ext uri="{FF2B5EF4-FFF2-40B4-BE49-F238E27FC236}">
                <a16:creationId xmlns:a16="http://schemas.microsoft.com/office/drawing/2014/main" id="{2548A04A-64E6-7E49-BDB6-48AD1FD784DA}"/>
              </a:ext>
            </a:extLst>
          </p:cNvPr>
          <p:cNvSpPr/>
          <p:nvPr/>
        </p:nvSpPr>
        <p:spPr>
          <a:xfrm>
            <a:off x="4610941" y="3064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3" name="Rectangle 62">
            <a:extLst>
              <a:ext uri="{FF2B5EF4-FFF2-40B4-BE49-F238E27FC236}">
                <a16:creationId xmlns:a16="http://schemas.microsoft.com/office/drawing/2014/main" id="{9E537D57-2C92-9D4A-BF0F-AE5EC29A8E13}"/>
              </a:ext>
            </a:extLst>
          </p:cNvPr>
          <p:cNvSpPr/>
          <p:nvPr/>
        </p:nvSpPr>
        <p:spPr>
          <a:xfrm>
            <a:off x="5113980" y="3048921"/>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4" name="Rectangle 63">
            <a:extLst>
              <a:ext uri="{FF2B5EF4-FFF2-40B4-BE49-F238E27FC236}">
                <a16:creationId xmlns:a16="http://schemas.microsoft.com/office/drawing/2014/main" id="{0AA6717B-0494-4C47-8091-3849973EA227}"/>
              </a:ext>
            </a:extLst>
          </p:cNvPr>
          <p:cNvSpPr/>
          <p:nvPr/>
        </p:nvSpPr>
        <p:spPr>
          <a:xfrm>
            <a:off x="5582517" y="3065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5" name="Rectangle 64">
            <a:extLst>
              <a:ext uri="{FF2B5EF4-FFF2-40B4-BE49-F238E27FC236}">
                <a16:creationId xmlns:a16="http://schemas.microsoft.com/office/drawing/2014/main" id="{1CE5717B-5AB2-1845-A4FF-C43F4C53327C}"/>
              </a:ext>
            </a:extLst>
          </p:cNvPr>
          <p:cNvSpPr/>
          <p:nvPr/>
        </p:nvSpPr>
        <p:spPr>
          <a:xfrm>
            <a:off x="6085556" y="304991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6" name="Rectangle 65">
            <a:extLst>
              <a:ext uri="{FF2B5EF4-FFF2-40B4-BE49-F238E27FC236}">
                <a16:creationId xmlns:a16="http://schemas.microsoft.com/office/drawing/2014/main" id="{5C8DBEF9-A997-624C-8F2B-4B58CACE302C}"/>
              </a:ext>
            </a:extLst>
          </p:cNvPr>
          <p:cNvSpPr/>
          <p:nvPr/>
        </p:nvSpPr>
        <p:spPr>
          <a:xfrm>
            <a:off x="6582860" y="305117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7" name="Rectangle 66">
            <a:extLst>
              <a:ext uri="{FF2B5EF4-FFF2-40B4-BE49-F238E27FC236}">
                <a16:creationId xmlns:a16="http://schemas.microsoft.com/office/drawing/2014/main" id="{4AB8C0CB-3759-AB45-AD84-53A3C788F939}"/>
              </a:ext>
            </a:extLst>
          </p:cNvPr>
          <p:cNvSpPr/>
          <p:nvPr/>
        </p:nvSpPr>
        <p:spPr>
          <a:xfrm>
            <a:off x="7085899" y="3036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8" name="Rectangle 67">
            <a:extLst>
              <a:ext uri="{FF2B5EF4-FFF2-40B4-BE49-F238E27FC236}">
                <a16:creationId xmlns:a16="http://schemas.microsoft.com/office/drawing/2014/main" id="{D92CAEC2-B39D-A046-9373-4C838E746A1D}"/>
              </a:ext>
            </a:extLst>
          </p:cNvPr>
          <p:cNvSpPr/>
          <p:nvPr/>
        </p:nvSpPr>
        <p:spPr>
          <a:xfrm>
            <a:off x="7554436" y="3052172"/>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9" name="Rectangle 68">
            <a:extLst>
              <a:ext uri="{FF2B5EF4-FFF2-40B4-BE49-F238E27FC236}">
                <a16:creationId xmlns:a16="http://schemas.microsoft.com/office/drawing/2014/main" id="{925B4719-B442-8340-9D55-C7F4306BBBE9}"/>
              </a:ext>
            </a:extLst>
          </p:cNvPr>
          <p:cNvSpPr/>
          <p:nvPr/>
        </p:nvSpPr>
        <p:spPr>
          <a:xfrm>
            <a:off x="8057475" y="3037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38" name="Marcador de número de diapositiva 3">
            <a:extLst>
              <a:ext uri="{FF2B5EF4-FFF2-40B4-BE49-F238E27FC236}">
                <a16:creationId xmlns:a16="http://schemas.microsoft.com/office/drawing/2014/main" id="{2CF9CF7B-ACC2-854A-8FCD-7853E39FDF9D}"/>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11</a:t>
            </a:fld>
            <a:endParaRPr lang="en-US" altLang="en-US" dirty="0"/>
          </a:p>
        </p:txBody>
      </p:sp>
    </p:spTree>
    <p:extLst>
      <p:ext uri="{BB962C8B-B14F-4D97-AF65-F5344CB8AC3E}">
        <p14:creationId xmlns:p14="http://schemas.microsoft.com/office/powerpoint/2010/main" val="380310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7B4DC-E43F-0644-A985-6D068B1B2315}"/>
              </a:ext>
            </a:extLst>
          </p:cNvPr>
          <p:cNvSpPr>
            <a:spLocks noGrp="1"/>
          </p:cNvSpPr>
          <p:nvPr>
            <p:ph type="title"/>
          </p:nvPr>
        </p:nvSpPr>
        <p:spPr/>
        <p:txBody>
          <a:bodyPr>
            <a:normAutofit/>
          </a:bodyPr>
          <a:lstStyle/>
          <a:p>
            <a:r>
              <a:rPr lang="en-US" dirty="0"/>
              <a:t>Vector Addition (III)</a:t>
            </a:r>
          </a:p>
        </p:txBody>
      </p:sp>
      <p:sp>
        <p:nvSpPr>
          <p:cNvPr id="3" name="Content Placeholder 2">
            <a:extLst>
              <a:ext uri="{FF2B5EF4-FFF2-40B4-BE49-F238E27FC236}">
                <a16:creationId xmlns:a16="http://schemas.microsoft.com/office/drawing/2014/main" id="{A1E6F9D2-F549-0F40-837D-B42114E20B2F}"/>
              </a:ext>
            </a:extLst>
          </p:cNvPr>
          <p:cNvSpPr>
            <a:spLocks noGrp="1"/>
          </p:cNvSpPr>
          <p:nvPr>
            <p:ph idx="1"/>
          </p:nvPr>
        </p:nvSpPr>
        <p:spPr/>
        <p:txBody>
          <a:bodyPr/>
          <a:lstStyle/>
          <a:p>
            <a:r>
              <a:rPr lang="en-US" dirty="0"/>
              <a:t>We group threads into </a:t>
            </a:r>
            <a:r>
              <a:rPr lang="en-US" dirty="0">
                <a:solidFill>
                  <a:srgbClr val="00B050"/>
                </a:solidFill>
              </a:rPr>
              <a:t>blocks</a:t>
            </a:r>
          </a:p>
        </p:txBody>
      </p:sp>
      <p:pic>
        <p:nvPicPr>
          <p:cNvPr id="4" name="Picture 3">
            <a:extLst>
              <a:ext uri="{FF2B5EF4-FFF2-40B4-BE49-F238E27FC236}">
                <a16:creationId xmlns:a16="http://schemas.microsoft.com/office/drawing/2014/main" id="{0A72EFEB-7804-EE40-8134-9A3997B8C6A8}"/>
              </a:ext>
            </a:extLst>
          </p:cNvPr>
          <p:cNvPicPr>
            <a:picLocks noChangeAspect="1"/>
          </p:cNvPicPr>
          <p:nvPr/>
        </p:nvPicPr>
        <p:blipFill>
          <a:blip r:embed="rId2"/>
          <a:stretch>
            <a:fillRect/>
          </a:stretch>
        </p:blipFill>
        <p:spPr>
          <a:xfrm>
            <a:off x="612000" y="3100826"/>
            <a:ext cx="7920000" cy="1360490"/>
          </a:xfrm>
          <a:prstGeom prst="rect">
            <a:avLst/>
          </a:prstGeom>
        </p:spPr>
      </p:pic>
      <p:pic>
        <p:nvPicPr>
          <p:cNvPr id="5" name="Picture 4">
            <a:extLst>
              <a:ext uri="{FF2B5EF4-FFF2-40B4-BE49-F238E27FC236}">
                <a16:creationId xmlns:a16="http://schemas.microsoft.com/office/drawing/2014/main" id="{D9942C94-4BDB-C14D-9F8C-17B98264E70E}"/>
              </a:ext>
            </a:extLst>
          </p:cNvPr>
          <p:cNvPicPr>
            <a:picLocks noChangeAspect="1"/>
          </p:cNvPicPr>
          <p:nvPr/>
        </p:nvPicPr>
        <p:blipFill>
          <a:blip r:embed="rId3"/>
          <a:stretch>
            <a:fillRect/>
          </a:stretch>
        </p:blipFill>
        <p:spPr>
          <a:xfrm>
            <a:off x="612000" y="3564714"/>
            <a:ext cx="7920000" cy="2226994"/>
          </a:xfrm>
          <a:prstGeom prst="rect">
            <a:avLst/>
          </a:prstGeom>
        </p:spPr>
      </p:pic>
      <p:sp>
        <p:nvSpPr>
          <p:cNvPr id="22" name="Freeform 124">
            <a:extLst>
              <a:ext uri="{FF2B5EF4-FFF2-40B4-BE49-F238E27FC236}">
                <a16:creationId xmlns:a16="http://schemas.microsoft.com/office/drawing/2014/main" id="{23BE8AD8-8D03-EF48-AB09-D97768DAA50C}"/>
              </a:ext>
            </a:extLst>
          </p:cNvPr>
          <p:cNvSpPr>
            <a:spLocks/>
          </p:cNvSpPr>
          <p:nvPr/>
        </p:nvSpPr>
        <p:spPr bwMode="auto">
          <a:xfrm>
            <a:off x="827584"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3" name="Freeform 124">
            <a:extLst>
              <a:ext uri="{FF2B5EF4-FFF2-40B4-BE49-F238E27FC236}">
                <a16:creationId xmlns:a16="http://schemas.microsoft.com/office/drawing/2014/main" id="{0777DE30-CE49-8044-BFC8-56630164F53E}"/>
              </a:ext>
            </a:extLst>
          </p:cNvPr>
          <p:cNvSpPr>
            <a:spLocks/>
          </p:cNvSpPr>
          <p:nvPr/>
        </p:nvSpPr>
        <p:spPr bwMode="auto">
          <a:xfrm>
            <a:off x="1330623"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4" name="Freeform 124">
            <a:extLst>
              <a:ext uri="{FF2B5EF4-FFF2-40B4-BE49-F238E27FC236}">
                <a16:creationId xmlns:a16="http://schemas.microsoft.com/office/drawing/2014/main" id="{6F682B52-574A-4244-AF0E-B7A62C48EF77}"/>
              </a:ext>
            </a:extLst>
          </p:cNvPr>
          <p:cNvSpPr>
            <a:spLocks/>
          </p:cNvSpPr>
          <p:nvPr/>
        </p:nvSpPr>
        <p:spPr bwMode="auto">
          <a:xfrm>
            <a:off x="1815740"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5" name="Freeform 124">
            <a:extLst>
              <a:ext uri="{FF2B5EF4-FFF2-40B4-BE49-F238E27FC236}">
                <a16:creationId xmlns:a16="http://schemas.microsoft.com/office/drawing/2014/main" id="{0EBFD615-6279-E34C-A3E4-A18FA553D69A}"/>
              </a:ext>
            </a:extLst>
          </p:cNvPr>
          <p:cNvSpPr>
            <a:spLocks/>
          </p:cNvSpPr>
          <p:nvPr/>
        </p:nvSpPr>
        <p:spPr bwMode="auto">
          <a:xfrm>
            <a:off x="2318779"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6" name="Freeform 124">
            <a:extLst>
              <a:ext uri="{FF2B5EF4-FFF2-40B4-BE49-F238E27FC236}">
                <a16:creationId xmlns:a16="http://schemas.microsoft.com/office/drawing/2014/main" id="{A280B413-2B1B-334A-9CDD-685E702CF79A}"/>
              </a:ext>
            </a:extLst>
          </p:cNvPr>
          <p:cNvSpPr>
            <a:spLocks/>
          </p:cNvSpPr>
          <p:nvPr/>
        </p:nvSpPr>
        <p:spPr bwMode="auto">
          <a:xfrm>
            <a:off x="2808893"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7" name="Freeform 124">
            <a:extLst>
              <a:ext uri="{FF2B5EF4-FFF2-40B4-BE49-F238E27FC236}">
                <a16:creationId xmlns:a16="http://schemas.microsoft.com/office/drawing/2014/main" id="{11A6274C-0324-F54C-ABA4-3EB9193FB3E7}"/>
              </a:ext>
            </a:extLst>
          </p:cNvPr>
          <p:cNvSpPr>
            <a:spLocks/>
          </p:cNvSpPr>
          <p:nvPr/>
        </p:nvSpPr>
        <p:spPr bwMode="auto">
          <a:xfrm>
            <a:off x="3311932"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8" name="Freeform 124">
            <a:extLst>
              <a:ext uri="{FF2B5EF4-FFF2-40B4-BE49-F238E27FC236}">
                <a16:creationId xmlns:a16="http://schemas.microsoft.com/office/drawing/2014/main" id="{C84B8771-4D42-EA41-B205-3E074542EEAE}"/>
              </a:ext>
            </a:extLst>
          </p:cNvPr>
          <p:cNvSpPr>
            <a:spLocks/>
          </p:cNvSpPr>
          <p:nvPr/>
        </p:nvSpPr>
        <p:spPr bwMode="auto">
          <a:xfrm>
            <a:off x="3797049"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9" name="Freeform 124">
            <a:extLst>
              <a:ext uri="{FF2B5EF4-FFF2-40B4-BE49-F238E27FC236}">
                <a16:creationId xmlns:a16="http://schemas.microsoft.com/office/drawing/2014/main" id="{29C82C69-5F30-C84C-9041-2D26F6197FC9}"/>
              </a:ext>
            </a:extLst>
          </p:cNvPr>
          <p:cNvSpPr>
            <a:spLocks/>
          </p:cNvSpPr>
          <p:nvPr/>
        </p:nvSpPr>
        <p:spPr bwMode="auto">
          <a:xfrm>
            <a:off x="4300088"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0" name="Freeform 124">
            <a:extLst>
              <a:ext uri="{FF2B5EF4-FFF2-40B4-BE49-F238E27FC236}">
                <a16:creationId xmlns:a16="http://schemas.microsoft.com/office/drawing/2014/main" id="{1F94D436-4713-CB45-BD50-F0964C9B98D4}"/>
              </a:ext>
            </a:extLst>
          </p:cNvPr>
          <p:cNvSpPr>
            <a:spLocks/>
          </p:cNvSpPr>
          <p:nvPr/>
        </p:nvSpPr>
        <p:spPr bwMode="auto">
          <a:xfrm>
            <a:off x="4763080"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1" name="Freeform 124">
            <a:extLst>
              <a:ext uri="{FF2B5EF4-FFF2-40B4-BE49-F238E27FC236}">
                <a16:creationId xmlns:a16="http://schemas.microsoft.com/office/drawing/2014/main" id="{F48EF5A3-DB7A-1140-BF5F-FC2C176E14D3}"/>
              </a:ext>
            </a:extLst>
          </p:cNvPr>
          <p:cNvSpPr>
            <a:spLocks/>
          </p:cNvSpPr>
          <p:nvPr/>
        </p:nvSpPr>
        <p:spPr bwMode="auto">
          <a:xfrm>
            <a:off x="5266119"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2" name="Freeform 124">
            <a:extLst>
              <a:ext uri="{FF2B5EF4-FFF2-40B4-BE49-F238E27FC236}">
                <a16:creationId xmlns:a16="http://schemas.microsoft.com/office/drawing/2014/main" id="{91676985-B15E-B741-B92D-E192169B906C}"/>
              </a:ext>
            </a:extLst>
          </p:cNvPr>
          <p:cNvSpPr>
            <a:spLocks/>
          </p:cNvSpPr>
          <p:nvPr/>
        </p:nvSpPr>
        <p:spPr bwMode="auto">
          <a:xfrm>
            <a:off x="5751236"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3" name="Freeform 124">
            <a:extLst>
              <a:ext uri="{FF2B5EF4-FFF2-40B4-BE49-F238E27FC236}">
                <a16:creationId xmlns:a16="http://schemas.microsoft.com/office/drawing/2014/main" id="{6569940D-5328-CE47-9578-42C71A231A87}"/>
              </a:ext>
            </a:extLst>
          </p:cNvPr>
          <p:cNvSpPr>
            <a:spLocks/>
          </p:cNvSpPr>
          <p:nvPr/>
        </p:nvSpPr>
        <p:spPr bwMode="auto">
          <a:xfrm>
            <a:off x="6254275"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4" name="Freeform 124">
            <a:extLst>
              <a:ext uri="{FF2B5EF4-FFF2-40B4-BE49-F238E27FC236}">
                <a16:creationId xmlns:a16="http://schemas.microsoft.com/office/drawing/2014/main" id="{DC5EB301-CE32-654E-B0AC-2DF2BC3FA8E9}"/>
              </a:ext>
            </a:extLst>
          </p:cNvPr>
          <p:cNvSpPr>
            <a:spLocks/>
          </p:cNvSpPr>
          <p:nvPr/>
        </p:nvSpPr>
        <p:spPr bwMode="auto">
          <a:xfrm>
            <a:off x="6744389"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5" name="Freeform 124">
            <a:extLst>
              <a:ext uri="{FF2B5EF4-FFF2-40B4-BE49-F238E27FC236}">
                <a16:creationId xmlns:a16="http://schemas.microsoft.com/office/drawing/2014/main" id="{1B420444-96EB-4044-BD05-A2E73E265951}"/>
              </a:ext>
            </a:extLst>
          </p:cNvPr>
          <p:cNvSpPr>
            <a:spLocks/>
          </p:cNvSpPr>
          <p:nvPr/>
        </p:nvSpPr>
        <p:spPr bwMode="auto">
          <a:xfrm>
            <a:off x="7247428"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6" name="Freeform 124">
            <a:extLst>
              <a:ext uri="{FF2B5EF4-FFF2-40B4-BE49-F238E27FC236}">
                <a16:creationId xmlns:a16="http://schemas.microsoft.com/office/drawing/2014/main" id="{ED4D4719-7E6C-FA41-9225-D990A86390BF}"/>
              </a:ext>
            </a:extLst>
          </p:cNvPr>
          <p:cNvSpPr>
            <a:spLocks/>
          </p:cNvSpPr>
          <p:nvPr/>
        </p:nvSpPr>
        <p:spPr bwMode="auto">
          <a:xfrm>
            <a:off x="7732545"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7" name="Freeform 124">
            <a:extLst>
              <a:ext uri="{FF2B5EF4-FFF2-40B4-BE49-F238E27FC236}">
                <a16:creationId xmlns:a16="http://schemas.microsoft.com/office/drawing/2014/main" id="{81C260D5-5EE0-4248-BECC-37DC6ADBC64F}"/>
              </a:ext>
            </a:extLst>
          </p:cNvPr>
          <p:cNvSpPr>
            <a:spLocks/>
          </p:cNvSpPr>
          <p:nvPr/>
        </p:nvSpPr>
        <p:spPr bwMode="auto">
          <a:xfrm>
            <a:off x="8235584"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9" name="Rectangle 38">
            <a:extLst>
              <a:ext uri="{FF2B5EF4-FFF2-40B4-BE49-F238E27FC236}">
                <a16:creationId xmlns:a16="http://schemas.microsoft.com/office/drawing/2014/main" id="{DE14B2EA-9084-BE42-B26F-F0C6D094AE56}"/>
              </a:ext>
            </a:extLst>
          </p:cNvPr>
          <p:cNvSpPr/>
          <p:nvPr/>
        </p:nvSpPr>
        <p:spPr>
          <a:xfrm>
            <a:off x="648096" y="3083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5" name="Rectangle 54">
            <a:extLst>
              <a:ext uri="{FF2B5EF4-FFF2-40B4-BE49-F238E27FC236}">
                <a16:creationId xmlns:a16="http://schemas.microsoft.com/office/drawing/2014/main" id="{57E06BB3-84CC-684E-967F-D9C8C239BCBE}"/>
              </a:ext>
            </a:extLst>
          </p:cNvPr>
          <p:cNvSpPr/>
          <p:nvPr/>
        </p:nvSpPr>
        <p:spPr>
          <a:xfrm>
            <a:off x="1151135" y="3067963"/>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6" name="Rectangle 55">
            <a:extLst>
              <a:ext uri="{FF2B5EF4-FFF2-40B4-BE49-F238E27FC236}">
                <a16:creationId xmlns:a16="http://schemas.microsoft.com/office/drawing/2014/main" id="{CE13716F-3B0A-8C41-B363-E2CFBCB2BF78}"/>
              </a:ext>
            </a:extLst>
          </p:cNvPr>
          <p:cNvSpPr/>
          <p:nvPr/>
        </p:nvSpPr>
        <p:spPr>
          <a:xfrm>
            <a:off x="1619672" y="3084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7" name="Rectangle 56">
            <a:extLst>
              <a:ext uri="{FF2B5EF4-FFF2-40B4-BE49-F238E27FC236}">
                <a16:creationId xmlns:a16="http://schemas.microsoft.com/office/drawing/2014/main" id="{4220D019-5125-C144-A7A4-78423C577D45}"/>
              </a:ext>
            </a:extLst>
          </p:cNvPr>
          <p:cNvSpPr/>
          <p:nvPr/>
        </p:nvSpPr>
        <p:spPr>
          <a:xfrm>
            <a:off x="2122711" y="306896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8" name="Rectangle 57">
            <a:extLst>
              <a:ext uri="{FF2B5EF4-FFF2-40B4-BE49-F238E27FC236}">
                <a16:creationId xmlns:a16="http://schemas.microsoft.com/office/drawing/2014/main" id="{7157E701-81DA-F142-BB5C-FD535FA67745}"/>
              </a:ext>
            </a:extLst>
          </p:cNvPr>
          <p:cNvSpPr/>
          <p:nvPr/>
        </p:nvSpPr>
        <p:spPr>
          <a:xfrm>
            <a:off x="2620015" y="307021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9" name="Rectangle 58">
            <a:extLst>
              <a:ext uri="{FF2B5EF4-FFF2-40B4-BE49-F238E27FC236}">
                <a16:creationId xmlns:a16="http://schemas.microsoft.com/office/drawing/2014/main" id="{0CB24B2D-AEAB-EF4B-93A3-908CFED1EF0C}"/>
              </a:ext>
            </a:extLst>
          </p:cNvPr>
          <p:cNvSpPr/>
          <p:nvPr/>
        </p:nvSpPr>
        <p:spPr>
          <a:xfrm>
            <a:off x="3123054" y="3055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0" name="Rectangle 59">
            <a:extLst>
              <a:ext uri="{FF2B5EF4-FFF2-40B4-BE49-F238E27FC236}">
                <a16:creationId xmlns:a16="http://schemas.microsoft.com/office/drawing/2014/main" id="{442E821F-C725-F649-BC5A-997ECF6D122D}"/>
              </a:ext>
            </a:extLst>
          </p:cNvPr>
          <p:cNvSpPr/>
          <p:nvPr/>
        </p:nvSpPr>
        <p:spPr>
          <a:xfrm>
            <a:off x="3591591" y="3071214"/>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1" name="Rectangle 60">
            <a:extLst>
              <a:ext uri="{FF2B5EF4-FFF2-40B4-BE49-F238E27FC236}">
                <a16:creationId xmlns:a16="http://schemas.microsoft.com/office/drawing/2014/main" id="{9C051570-FF39-7B4C-91E5-0A37B53F8DF0}"/>
              </a:ext>
            </a:extLst>
          </p:cNvPr>
          <p:cNvSpPr/>
          <p:nvPr/>
        </p:nvSpPr>
        <p:spPr>
          <a:xfrm>
            <a:off x="4094630" y="3056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2" name="Rectangle 61">
            <a:extLst>
              <a:ext uri="{FF2B5EF4-FFF2-40B4-BE49-F238E27FC236}">
                <a16:creationId xmlns:a16="http://schemas.microsoft.com/office/drawing/2014/main" id="{2548A04A-64E6-7E49-BDB6-48AD1FD784DA}"/>
              </a:ext>
            </a:extLst>
          </p:cNvPr>
          <p:cNvSpPr/>
          <p:nvPr/>
        </p:nvSpPr>
        <p:spPr>
          <a:xfrm>
            <a:off x="4610941" y="3064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3" name="Rectangle 62">
            <a:extLst>
              <a:ext uri="{FF2B5EF4-FFF2-40B4-BE49-F238E27FC236}">
                <a16:creationId xmlns:a16="http://schemas.microsoft.com/office/drawing/2014/main" id="{9E537D57-2C92-9D4A-BF0F-AE5EC29A8E13}"/>
              </a:ext>
            </a:extLst>
          </p:cNvPr>
          <p:cNvSpPr/>
          <p:nvPr/>
        </p:nvSpPr>
        <p:spPr>
          <a:xfrm>
            <a:off x="5113980" y="3048921"/>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4" name="Rectangle 63">
            <a:extLst>
              <a:ext uri="{FF2B5EF4-FFF2-40B4-BE49-F238E27FC236}">
                <a16:creationId xmlns:a16="http://schemas.microsoft.com/office/drawing/2014/main" id="{0AA6717B-0494-4C47-8091-3849973EA227}"/>
              </a:ext>
            </a:extLst>
          </p:cNvPr>
          <p:cNvSpPr/>
          <p:nvPr/>
        </p:nvSpPr>
        <p:spPr>
          <a:xfrm>
            <a:off x="5582517" y="3065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5" name="Rectangle 64">
            <a:extLst>
              <a:ext uri="{FF2B5EF4-FFF2-40B4-BE49-F238E27FC236}">
                <a16:creationId xmlns:a16="http://schemas.microsoft.com/office/drawing/2014/main" id="{1CE5717B-5AB2-1845-A4FF-C43F4C53327C}"/>
              </a:ext>
            </a:extLst>
          </p:cNvPr>
          <p:cNvSpPr/>
          <p:nvPr/>
        </p:nvSpPr>
        <p:spPr>
          <a:xfrm>
            <a:off x="6085556" y="304991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6" name="Rectangle 65">
            <a:extLst>
              <a:ext uri="{FF2B5EF4-FFF2-40B4-BE49-F238E27FC236}">
                <a16:creationId xmlns:a16="http://schemas.microsoft.com/office/drawing/2014/main" id="{5C8DBEF9-A997-624C-8F2B-4B58CACE302C}"/>
              </a:ext>
            </a:extLst>
          </p:cNvPr>
          <p:cNvSpPr/>
          <p:nvPr/>
        </p:nvSpPr>
        <p:spPr>
          <a:xfrm>
            <a:off x="6582860" y="305117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7" name="Rectangle 66">
            <a:extLst>
              <a:ext uri="{FF2B5EF4-FFF2-40B4-BE49-F238E27FC236}">
                <a16:creationId xmlns:a16="http://schemas.microsoft.com/office/drawing/2014/main" id="{4AB8C0CB-3759-AB45-AD84-53A3C788F939}"/>
              </a:ext>
            </a:extLst>
          </p:cNvPr>
          <p:cNvSpPr/>
          <p:nvPr/>
        </p:nvSpPr>
        <p:spPr>
          <a:xfrm>
            <a:off x="7085899" y="3036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8" name="Rectangle 67">
            <a:extLst>
              <a:ext uri="{FF2B5EF4-FFF2-40B4-BE49-F238E27FC236}">
                <a16:creationId xmlns:a16="http://schemas.microsoft.com/office/drawing/2014/main" id="{D92CAEC2-B39D-A046-9373-4C838E746A1D}"/>
              </a:ext>
            </a:extLst>
          </p:cNvPr>
          <p:cNvSpPr/>
          <p:nvPr/>
        </p:nvSpPr>
        <p:spPr>
          <a:xfrm>
            <a:off x="7554436" y="3052172"/>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9" name="Rectangle 68">
            <a:extLst>
              <a:ext uri="{FF2B5EF4-FFF2-40B4-BE49-F238E27FC236}">
                <a16:creationId xmlns:a16="http://schemas.microsoft.com/office/drawing/2014/main" id="{925B4719-B442-8340-9D55-C7F4306BBBE9}"/>
              </a:ext>
            </a:extLst>
          </p:cNvPr>
          <p:cNvSpPr/>
          <p:nvPr/>
        </p:nvSpPr>
        <p:spPr>
          <a:xfrm>
            <a:off x="8057475" y="3037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38" name="Rectangle 37">
            <a:extLst>
              <a:ext uri="{FF2B5EF4-FFF2-40B4-BE49-F238E27FC236}">
                <a16:creationId xmlns:a16="http://schemas.microsoft.com/office/drawing/2014/main" id="{D226F384-1BD0-2843-93E9-EB89A109BD20}"/>
              </a:ext>
            </a:extLst>
          </p:cNvPr>
          <p:cNvSpPr/>
          <p:nvPr/>
        </p:nvSpPr>
        <p:spPr>
          <a:xfrm>
            <a:off x="612000" y="2932043"/>
            <a:ext cx="2001991" cy="3021496"/>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D2FDFE59-51E9-344C-8E29-CC15D0DE615B}"/>
              </a:ext>
            </a:extLst>
          </p:cNvPr>
          <p:cNvSpPr/>
          <p:nvPr/>
        </p:nvSpPr>
        <p:spPr>
          <a:xfrm>
            <a:off x="2584174" y="2932043"/>
            <a:ext cx="2001991" cy="3021496"/>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E06CD55E-5BE6-6F4F-BF86-EE3F5DB83190}"/>
              </a:ext>
            </a:extLst>
          </p:cNvPr>
          <p:cNvSpPr/>
          <p:nvPr/>
        </p:nvSpPr>
        <p:spPr>
          <a:xfrm>
            <a:off x="4566287" y="2932043"/>
            <a:ext cx="2001991" cy="3021496"/>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0878244E-4128-254D-B437-2AB3CFA35A74}"/>
              </a:ext>
            </a:extLst>
          </p:cNvPr>
          <p:cNvSpPr/>
          <p:nvPr/>
        </p:nvSpPr>
        <p:spPr>
          <a:xfrm>
            <a:off x="6552011" y="2932043"/>
            <a:ext cx="2001991" cy="3021496"/>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ED87167-6FCE-394F-8DA6-FCFFF22BB5DC}"/>
              </a:ext>
            </a:extLst>
          </p:cNvPr>
          <p:cNvSpPr/>
          <p:nvPr/>
        </p:nvSpPr>
        <p:spPr>
          <a:xfrm>
            <a:off x="737471" y="2107364"/>
            <a:ext cx="1728318" cy="939768"/>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rPr>
              <a:t>Block 0</a:t>
            </a:r>
          </a:p>
        </p:txBody>
      </p:sp>
      <p:sp>
        <p:nvSpPr>
          <p:cNvPr id="44" name="Rectangle 43">
            <a:extLst>
              <a:ext uri="{FF2B5EF4-FFF2-40B4-BE49-F238E27FC236}">
                <a16:creationId xmlns:a16="http://schemas.microsoft.com/office/drawing/2014/main" id="{10357F0C-C890-EA42-B7BA-1434BBEB9810}"/>
              </a:ext>
            </a:extLst>
          </p:cNvPr>
          <p:cNvSpPr/>
          <p:nvPr/>
        </p:nvSpPr>
        <p:spPr>
          <a:xfrm>
            <a:off x="2707151" y="2103602"/>
            <a:ext cx="1728318" cy="939768"/>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rPr>
              <a:t>Block 1</a:t>
            </a:r>
          </a:p>
        </p:txBody>
      </p:sp>
      <p:sp>
        <p:nvSpPr>
          <p:cNvPr id="45" name="Rectangle 44">
            <a:extLst>
              <a:ext uri="{FF2B5EF4-FFF2-40B4-BE49-F238E27FC236}">
                <a16:creationId xmlns:a16="http://schemas.microsoft.com/office/drawing/2014/main" id="{E5EAC28B-2D59-1B49-B9E9-BDC052B53D4D}"/>
              </a:ext>
            </a:extLst>
          </p:cNvPr>
          <p:cNvSpPr/>
          <p:nvPr/>
        </p:nvSpPr>
        <p:spPr>
          <a:xfrm>
            <a:off x="4681821" y="2103602"/>
            <a:ext cx="1728318" cy="939768"/>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rPr>
              <a:t>Block 2</a:t>
            </a:r>
          </a:p>
        </p:txBody>
      </p:sp>
      <p:sp>
        <p:nvSpPr>
          <p:cNvPr id="46" name="Rectangle 45">
            <a:extLst>
              <a:ext uri="{FF2B5EF4-FFF2-40B4-BE49-F238E27FC236}">
                <a16:creationId xmlns:a16="http://schemas.microsoft.com/office/drawing/2014/main" id="{86EFD57F-B91E-9549-8FA5-621A0F9D8105}"/>
              </a:ext>
            </a:extLst>
          </p:cNvPr>
          <p:cNvSpPr/>
          <p:nvPr/>
        </p:nvSpPr>
        <p:spPr>
          <a:xfrm>
            <a:off x="6651501" y="2099840"/>
            <a:ext cx="1728318" cy="939768"/>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rPr>
              <a:t>Block 3</a:t>
            </a:r>
          </a:p>
        </p:txBody>
      </p:sp>
      <p:sp>
        <p:nvSpPr>
          <p:cNvPr id="47" name="Marcador de número de diapositiva 3">
            <a:extLst>
              <a:ext uri="{FF2B5EF4-FFF2-40B4-BE49-F238E27FC236}">
                <a16:creationId xmlns:a16="http://schemas.microsoft.com/office/drawing/2014/main" id="{B9A88BBC-CA2A-994E-88AE-750FD7DAF58B}"/>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12</a:t>
            </a:fld>
            <a:endParaRPr lang="en-US" altLang="en-US" dirty="0"/>
          </a:p>
        </p:txBody>
      </p:sp>
    </p:spTree>
    <p:extLst>
      <p:ext uri="{BB962C8B-B14F-4D97-AF65-F5344CB8AC3E}">
        <p14:creationId xmlns:p14="http://schemas.microsoft.com/office/powerpoint/2010/main" val="2025845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41" grpId="0" animBg="1"/>
      <p:bldP spid="42" grpId="0" animBg="1"/>
      <p:bldP spid="43" grpId="0" animBg="1"/>
      <p:bldP spid="44" grpId="0" animBg="1"/>
      <p:bldP spid="45" grpId="0" animBg="1"/>
      <p:bldP spid="4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Host Code Example: Vector Addition</a:t>
            </a:r>
          </a:p>
        </p:txBody>
      </p:sp>
      <p:sp>
        <p:nvSpPr>
          <p:cNvPr id="4" name="Rectangle 3"/>
          <p:cNvSpPr/>
          <p:nvPr/>
        </p:nvSpPr>
        <p:spPr>
          <a:xfrm>
            <a:off x="1023107" y="908720"/>
            <a:ext cx="7021585" cy="5693866"/>
          </a:xfrm>
          <a:prstGeom prst="rect">
            <a:avLst/>
          </a:prstGeom>
        </p:spPr>
        <p:txBody>
          <a:bodyPr wrap="square">
            <a:spAutoFit/>
          </a:bodyPr>
          <a:lstStyle/>
          <a:p>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vecadd</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B,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C,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N) {</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Allocate GPU memory</a:t>
            </a:r>
          </a:p>
          <a:p>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cudaMalloc</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&amp;</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cudaMalloc</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&amp;</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cudaMalloc</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&amp;</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Copy data to GPU memory</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cudaMemcpy</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A,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srgbClr val="BFBF00"/>
                </a:solidFill>
                <a:latin typeface="Lucida Console" panose="020B0609040504020204" pitchFamily="49" charset="0"/>
              </a:rPr>
              <a:t>cudaMemcpyHostToDevice</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cudaMemcpy</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B,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srgbClr val="BFBF00"/>
                </a:solidFill>
                <a:latin typeface="Lucida Console" panose="020B0609040504020204" pitchFamily="49" charset="0"/>
              </a:rPr>
              <a:t>cudaMemcpyHostToDevice</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Perform computation on GPU</a:t>
            </a:r>
          </a:p>
          <a:p>
            <a:r>
              <a:rPr lang="en-US" sz="1400" dirty="0">
                <a:solidFill>
                  <a:prstClr val="black"/>
                </a:solidFill>
                <a:latin typeface="Lucida Console" panose="020B0609040504020204" pitchFamily="49" charset="0"/>
              </a:rPr>
              <a:t>    ...</a:t>
            </a:r>
          </a:p>
          <a:p>
            <a:endParaRPr lang="en-US" sz="1400" dirty="0">
              <a:solidFill>
                <a:prstClr val="black"/>
              </a:solidFill>
              <a:latin typeface="Lucida Console" panose="020B0609040504020204" pitchFamily="49" charset="0"/>
            </a:endParaRPr>
          </a:p>
          <a:p>
            <a:endParaRPr lang="en-US" sz="1400" dirty="0">
              <a:solidFill>
                <a:prstClr val="black"/>
              </a:solidFill>
              <a:latin typeface="Lucida Console" panose="020B0609040504020204" pitchFamily="49" charset="0"/>
            </a:endParaRP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Copy data from GPU memory</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cudaMemcpy</a:t>
            </a:r>
            <a:r>
              <a:rPr lang="en-US" sz="1400" dirty="0">
                <a:solidFill>
                  <a:prstClr val="black"/>
                </a:solidFill>
                <a:latin typeface="Lucida Console" panose="020B0609040504020204" pitchFamily="49" charset="0"/>
              </a:rPr>
              <a:t>(C, </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srgbClr val="BFBF00"/>
                </a:solidFill>
                <a:latin typeface="Lucida Console" panose="020B0609040504020204" pitchFamily="49" charset="0"/>
              </a:rPr>
              <a:t>cudaMemcpyDeviceToHost</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Deallocate GPU memory</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cudaFree</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cudaFree</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cudaFree</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a:t>
            </a:r>
            <a:endParaRPr lang="en-US" sz="1400" dirty="0"/>
          </a:p>
        </p:txBody>
      </p:sp>
      <p:sp>
        <p:nvSpPr>
          <p:cNvPr id="5" name="Marcador de número de diapositiva 3">
            <a:extLst>
              <a:ext uri="{FF2B5EF4-FFF2-40B4-BE49-F238E27FC236}">
                <a16:creationId xmlns:a16="http://schemas.microsoft.com/office/drawing/2014/main" id="{BB372220-2095-8547-8599-CA2367057448}"/>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13</a:t>
            </a:fld>
            <a:endParaRPr lang="en-US" altLang="en-US" dirty="0"/>
          </a:p>
        </p:txBody>
      </p:sp>
      <p:sp>
        <p:nvSpPr>
          <p:cNvPr id="6" name="TextBox 610">
            <a:extLst>
              <a:ext uri="{FF2B5EF4-FFF2-40B4-BE49-F238E27FC236}">
                <a16:creationId xmlns:a16="http://schemas.microsoft.com/office/drawing/2014/main" id="{89AA34AC-1485-9B4E-876C-4E8BAFD65FB2}"/>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7" name="Rectangle 6">
            <a:extLst>
              <a:ext uri="{FF2B5EF4-FFF2-40B4-BE49-F238E27FC236}">
                <a16:creationId xmlns:a16="http://schemas.microsoft.com/office/drawing/2014/main" id="{6530D8D0-26F5-1546-8E56-FCCE57AF6A80}"/>
              </a:ext>
            </a:extLst>
          </p:cNvPr>
          <p:cNvSpPr/>
          <p:nvPr/>
        </p:nvSpPr>
        <p:spPr>
          <a:xfrm>
            <a:off x="1456929" y="3645024"/>
            <a:ext cx="7363543" cy="954107"/>
          </a:xfrm>
          <a:prstGeom prst="rect">
            <a:avLst/>
          </a:prstGeom>
        </p:spPr>
        <p:txBody>
          <a:bodyPr wrap="square">
            <a:spAutoFit/>
          </a:bodyPr>
          <a:lstStyle/>
          <a:p>
            <a:r>
              <a:rPr lang="en-US" sz="1400" dirty="0" err="1">
                <a:solidFill>
                  <a:srgbClr val="00BF00"/>
                </a:solidFill>
                <a:latin typeface="Lucida Console" panose="020B0609040504020204" pitchFamily="49" charset="0"/>
              </a:rPr>
              <a:t>const</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 = </a:t>
            </a:r>
            <a:r>
              <a:rPr lang="en-US" sz="1400" dirty="0">
                <a:solidFill>
                  <a:srgbClr val="BFBF00"/>
                </a:solidFill>
                <a:latin typeface="Lucida Console" panose="020B0609040504020204" pitchFamily="49" charset="0"/>
              </a:rPr>
              <a:t>512</a:t>
            </a:r>
            <a:r>
              <a:rPr lang="en-US" sz="1400" dirty="0">
                <a:solidFill>
                  <a:prstClr val="black"/>
                </a:solidFill>
                <a:latin typeface="Lucida Console" panose="020B0609040504020204" pitchFamily="49" charset="0"/>
              </a:rPr>
              <a:t>;</a:t>
            </a:r>
          </a:p>
          <a:p>
            <a:r>
              <a:rPr lang="en-US" sz="1400" dirty="0" err="1">
                <a:solidFill>
                  <a:srgbClr val="00BF00"/>
                </a:solidFill>
                <a:latin typeface="Lucida Console" panose="020B0609040504020204" pitchFamily="49" charset="0"/>
              </a:rPr>
              <a:t>const</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numBlocks</a:t>
            </a:r>
            <a:r>
              <a:rPr lang="en-US" sz="1400" dirty="0">
                <a:solidFill>
                  <a:prstClr val="black"/>
                </a:solidFill>
                <a:latin typeface="Lucida Console" panose="020B0609040504020204" pitchFamily="49" charset="0"/>
              </a:rPr>
              <a:t> = N/</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err="1">
                <a:solidFill>
                  <a:prstClr val="black"/>
                </a:solidFill>
                <a:latin typeface="Lucida Console" panose="020B0609040504020204" pitchFamily="49" charset="0"/>
              </a:rPr>
              <a:t>vecadd_kernel</a:t>
            </a:r>
            <a:r>
              <a:rPr lang="en-US" sz="1400" dirty="0">
                <a:solidFill>
                  <a:prstClr val="black"/>
                </a:solidFill>
                <a:latin typeface="Lucida Console" panose="020B0609040504020204" pitchFamily="49" charset="0"/>
              </a:rPr>
              <a:t>&lt;&lt;&lt;</a:t>
            </a:r>
            <a:r>
              <a:rPr lang="en-US" sz="1400" dirty="0" err="1">
                <a:solidFill>
                  <a:prstClr val="black"/>
                </a:solidFill>
                <a:latin typeface="Lucida Console" panose="020B0609040504020204" pitchFamily="49" charset="0"/>
              </a:rPr>
              <a:t>numBlocks</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&gt;&gt;&gt;(</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 N);</a:t>
            </a:r>
            <a:endParaRPr lang="en-US" sz="1400" dirty="0"/>
          </a:p>
        </p:txBody>
      </p:sp>
    </p:spTree>
    <p:extLst>
      <p:ext uri="{BB962C8B-B14F-4D97-AF65-F5344CB8AC3E}">
        <p14:creationId xmlns:p14="http://schemas.microsoft.com/office/powerpoint/2010/main" val="428738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xEl>
                                              <p:pRg st="13" end="13"/>
                                            </p:txEl>
                                          </p:spTgt>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Boundary Conditions</a:t>
            </a:r>
          </a:p>
        </p:txBody>
      </p:sp>
      <p:sp>
        <p:nvSpPr>
          <p:cNvPr id="3" name="Content Placeholder 2"/>
          <p:cNvSpPr>
            <a:spLocks noGrp="1"/>
          </p:cNvSpPr>
          <p:nvPr>
            <p:ph idx="1"/>
          </p:nvPr>
        </p:nvSpPr>
        <p:spPr/>
        <p:txBody>
          <a:bodyPr>
            <a:noAutofit/>
          </a:bodyPr>
          <a:lstStyle/>
          <a:p>
            <a:r>
              <a:rPr lang="en-US" dirty="0"/>
              <a:t>What if the </a:t>
            </a:r>
            <a:r>
              <a:rPr lang="en-US" dirty="0">
                <a:solidFill>
                  <a:srgbClr val="FF0000"/>
                </a:solidFill>
              </a:rPr>
              <a:t>size of the input is not a multiple of the number of threads </a:t>
            </a:r>
            <a:r>
              <a:rPr lang="en-US" dirty="0"/>
              <a:t>per block?</a:t>
            </a:r>
          </a:p>
          <a:p>
            <a:pPr lvl="1"/>
            <a:r>
              <a:rPr lang="en-US" dirty="0"/>
              <a:t>Solution: use the ceiling to launch extra threads then omit the threads after the boundary</a:t>
            </a:r>
          </a:p>
          <a:p>
            <a:endParaRPr lang="en-US" dirty="0"/>
          </a:p>
          <a:p>
            <a:endParaRPr lang="en-US" dirty="0"/>
          </a:p>
          <a:p>
            <a:endParaRPr lang="en-US" dirty="0"/>
          </a:p>
          <a:p>
            <a:r>
              <a:rPr lang="en-US" dirty="0"/>
              <a:t>Kernel code</a:t>
            </a:r>
          </a:p>
        </p:txBody>
      </p:sp>
      <p:sp>
        <p:nvSpPr>
          <p:cNvPr id="5" name="Rectangle 4">
            <a:extLst>
              <a:ext uri="{FF2B5EF4-FFF2-40B4-BE49-F238E27FC236}">
                <a16:creationId xmlns:a16="http://schemas.microsoft.com/office/drawing/2014/main" id="{C3E49D8A-B3D7-834F-8696-3863C300BB24}"/>
              </a:ext>
            </a:extLst>
          </p:cNvPr>
          <p:cNvSpPr/>
          <p:nvPr/>
        </p:nvSpPr>
        <p:spPr>
          <a:xfrm>
            <a:off x="251520" y="2761183"/>
            <a:ext cx="8568952" cy="307777"/>
          </a:xfrm>
          <a:prstGeom prst="rect">
            <a:avLst/>
          </a:prstGeom>
        </p:spPr>
        <p:txBody>
          <a:bodyPr wrap="square">
            <a:spAutoFit/>
          </a:bodyPr>
          <a:lstStyle/>
          <a:p>
            <a:r>
              <a:rPr lang="en-US" sz="1400" dirty="0" err="1">
                <a:solidFill>
                  <a:srgbClr val="00BF00"/>
                </a:solidFill>
                <a:latin typeface="Lucida Console" panose="020B0609040504020204" pitchFamily="49" charset="0"/>
              </a:rPr>
              <a:t>const</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numBlocks</a:t>
            </a:r>
            <a:r>
              <a:rPr lang="en-US" sz="1400" dirty="0">
                <a:solidFill>
                  <a:prstClr val="black"/>
                </a:solidFill>
                <a:latin typeface="Lucida Console" panose="020B0609040504020204" pitchFamily="49" charset="0"/>
              </a:rPr>
              <a:t> = (N +</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 – 1)/</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a:t>
            </a:r>
          </a:p>
        </p:txBody>
      </p:sp>
      <p:sp>
        <p:nvSpPr>
          <p:cNvPr id="6" name="Rectangle 5">
            <a:extLst>
              <a:ext uri="{FF2B5EF4-FFF2-40B4-BE49-F238E27FC236}">
                <a16:creationId xmlns:a16="http://schemas.microsoft.com/office/drawing/2014/main" id="{4DF7623C-8F36-F848-9959-46D1E71CACD5}"/>
              </a:ext>
            </a:extLst>
          </p:cNvPr>
          <p:cNvSpPr/>
          <p:nvPr/>
        </p:nvSpPr>
        <p:spPr>
          <a:xfrm>
            <a:off x="251521" y="4221088"/>
            <a:ext cx="8712967" cy="2062103"/>
          </a:xfrm>
          <a:prstGeom prst="rect">
            <a:avLst/>
          </a:prstGeom>
        </p:spPr>
        <p:txBody>
          <a:bodyPr wrap="square">
            <a:spAutoFit/>
          </a:bodyPr>
          <a:lstStyle/>
          <a:p>
            <a:r>
              <a:rPr lang="en-US" sz="1600" dirty="0">
                <a:solidFill>
                  <a:srgbClr val="00BF00"/>
                </a:solidFill>
                <a:latin typeface="Lucida Console" panose="020B0609040504020204" pitchFamily="49" charset="0"/>
              </a:rPr>
              <a:t>__global__</a:t>
            </a:r>
            <a:r>
              <a:rPr lang="en-US" sz="1600" dirty="0">
                <a:solidFill>
                  <a:prstClr val="black"/>
                </a:solidFill>
                <a:latin typeface="Lucida Console" panose="020B0609040504020204" pitchFamily="49" charset="0"/>
              </a:rPr>
              <a:t> </a:t>
            </a:r>
            <a:r>
              <a:rPr lang="en-US" sz="1600" dirty="0">
                <a:solidFill>
                  <a:srgbClr val="00BF00"/>
                </a:solidFill>
                <a:latin typeface="Lucida Console" panose="020B0609040504020204" pitchFamily="49" charset="0"/>
              </a:rPr>
              <a:t>void</a:t>
            </a:r>
            <a:r>
              <a:rPr lang="en-US" sz="1600" dirty="0">
                <a:solidFill>
                  <a:prstClr val="black"/>
                </a:solidFill>
                <a:latin typeface="Lucida Console" panose="020B0609040504020204" pitchFamily="49" charset="0"/>
              </a:rPr>
              <a:t> </a:t>
            </a:r>
            <a:r>
              <a:rPr lang="en-US" sz="1600" dirty="0" err="1">
                <a:solidFill>
                  <a:prstClr val="black"/>
                </a:solidFill>
                <a:latin typeface="Lucida Console" panose="020B0609040504020204" pitchFamily="49" charset="0"/>
              </a:rPr>
              <a:t>vecadd_kernel</a:t>
            </a:r>
            <a:r>
              <a:rPr lang="en-US" sz="1600" dirty="0">
                <a:solidFill>
                  <a:prstClr val="black"/>
                </a:solidFill>
                <a:latin typeface="Lucida Console" panose="020B0609040504020204" pitchFamily="49" charset="0"/>
              </a:rPr>
              <a:t>(</a:t>
            </a:r>
            <a:r>
              <a:rPr lang="en-US" sz="1600" dirty="0">
                <a:solidFill>
                  <a:srgbClr val="00BF00"/>
                </a:solidFill>
                <a:latin typeface="Lucida Console" panose="020B0609040504020204" pitchFamily="49" charset="0"/>
              </a:rPr>
              <a:t>float</a:t>
            </a:r>
            <a:r>
              <a:rPr lang="en-US" sz="1600" dirty="0">
                <a:solidFill>
                  <a:prstClr val="black"/>
                </a:solidFill>
                <a:latin typeface="Lucida Console" panose="020B0609040504020204" pitchFamily="49" charset="0"/>
              </a:rPr>
              <a:t>* A, </a:t>
            </a:r>
            <a:r>
              <a:rPr lang="en-US" sz="1600" dirty="0">
                <a:solidFill>
                  <a:srgbClr val="00BF00"/>
                </a:solidFill>
                <a:latin typeface="Lucida Console" panose="020B0609040504020204" pitchFamily="49" charset="0"/>
              </a:rPr>
              <a:t>float</a:t>
            </a:r>
            <a:r>
              <a:rPr lang="en-US" sz="1600" dirty="0">
                <a:solidFill>
                  <a:prstClr val="black"/>
                </a:solidFill>
                <a:latin typeface="Lucida Console" panose="020B0609040504020204" pitchFamily="49" charset="0"/>
              </a:rPr>
              <a:t>* B, </a:t>
            </a:r>
            <a:r>
              <a:rPr lang="en-US" sz="1600" dirty="0">
                <a:solidFill>
                  <a:srgbClr val="00BF00"/>
                </a:solidFill>
                <a:latin typeface="Lucida Console" panose="020B0609040504020204" pitchFamily="49" charset="0"/>
              </a:rPr>
              <a:t>float</a:t>
            </a:r>
            <a:r>
              <a:rPr lang="en-US" sz="1600" dirty="0">
                <a:solidFill>
                  <a:prstClr val="black"/>
                </a:solidFill>
                <a:latin typeface="Lucida Console" panose="020B0609040504020204" pitchFamily="49" charset="0"/>
              </a:rPr>
              <a:t>* C, </a:t>
            </a:r>
            <a:r>
              <a:rPr lang="en-US" sz="1600" dirty="0" err="1">
                <a:solidFill>
                  <a:srgbClr val="00BF00"/>
                </a:solidFill>
                <a:latin typeface="Lucida Console" panose="020B0609040504020204" pitchFamily="49" charset="0"/>
              </a:rPr>
              <a:t>int</a:t>
            </a:r>
            <a:r>
              <a:rPr lang="en-US" sz="1600" dirty="0">
                <a:solidFill>
                  <a:prstClr val="black"/>
                </a:solidFill>
                <a:latin typeface="Lucida Console" panose="020B0609040504020204" pitchFamily="49" charset="0"/>
              </a:rPr>
              <a:t> N) {</a:t>
            </a:r>
          </a:p>
          <a:p>
            <a:endParaRPr lang="en-US" sz="1600" dirty="0">
              <a:solidFill>
                <a:prstClr val="black"/>
              </a:solidFill>
              <a:latin typeface="Lucida Console" panose="020B0609040504020204" pitchFamily="49" charset="0"/>
            </a:endParaRPr>
          </a:p>
          <a:p>
            <a:r>
              <a:rPr lang="en-US" sz="1600" dirty="0">
                <a:solidFill>
                  <a:prstClr val="black"/>
                </a:solidFill>
                <a:latin typeface="Lucida Console" panose="020B0609040504020204" pitchFamily="49" charset="0"/>
              </a:rPr>
              <a:t>    </a:t>
            </a:r>
            <a:r>
              <a:rPr lang="en-US" sz="1600" dirty="0" err="1">
                <a:solidFill>
                  <a:srgbClr val="00BF00"/>
                </a:solidFill>
                <a:latin typeface="Lucida Console" panose="020B0609040504020204" pitchFamily="49" charset="0"/>
              </a:rPr>
              <a:t>int</a:t>
            </a:r>
            <a:r>
              <a:rPr lang="en-US" sz="1600" dirty="0">
                <a:solidFill>
                  <a:prstClr val="black"/>
                </a:solidFill>
                <a:latin typeface="Lucida Console" panose="020B0609040504020204" pitchFamily="49" charset="0"/>
              </a:rPr>
              <a:t> </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 </a:t>
            </a:r>
            <a:r>
              <a:rPr lang="en-US" sz="1600" dirty="0" err="1">
                <a:solidFill>
                  <a:srgbClr val="00BFBF"/>
                </a:solidFill>
                <a:latin typeface="Lucida Console" panose="020B0609040504020204" pitchFamily="49" charset="0"/>
              </a:rPr>
              <a:t>blockDim</a:t>
            </a:r>
            <a:r>
              <a:rPr lang="en-US" sz="1600" dirty="0" err="1">
                <a:solidFill>
                  <a:prstClr val="black"/>
                </a:solidFill>
                <a:latin typeface="Lucida Console" panose="020B0609040504020204" pitchFamily="49" charset="0"/>
              </a:rPr>
              <a:t>.x</a:t>
            </a:r>
            <a:r>
              <a:rPr lang="en-US" sz="1600" dirty="0">
                <a:solidFill>
                  <a:prstClr val="black"/>
                </a:solidFill>
                <a:latin typeface="Lucida Console" panose="020B0609040504020204" pitchFamily="49" charset="0"/>
              </a:rPr>
              <a:t>*</a:t>
            </a:r>
            <a:r>
              <a:rPr lang="en-US" sz="1600" dirty="0" err="1">
                <a:solidFill>
                  <a:srgbClr val="00BFBF"/>
                </a:solidFill>
                <a:latin typeface="Lucida Console" panose="020B0609040504020204" pitchFamily="49" charset="0"/>
              </a:rPr>
              <a:t>blockIdx</a:t>
            </a:r>
            <a:r>
              <a:rPr lang="en-US" sz="1600" dirty="0" err="1">
                <a:solidFill>
                  <a:prstClr val="black"/>
                </a:solidFill>
                <a:latin typeface="Lucida Console" panose="020B0609040504020204" pitchFamily="49" charset="0"/>
              </a:rPr>
              <a:t>.x</a:t>
            </a:r>
            <a:r>
              <a:rPr lang="en-US" sz="1600" dirty="0">
                <a:solidFill>
                  <a:prstClr val="black"/>
                </a:solidFill>
                <a:latin typeface="Lucida Console" panose="020B0609040504020204" pitchFamily="49" charset="0"/>
              </a:rPr>
              <a:t> + </a:t>
            </a:r>
            <a:r>
              <a:rPr lang="en-US" sz="1600" dirty="0" err="1">
                <a:solidFill>
                  <a:srgbClr val="00BFBF"/>
                </a:solidFill>
                <a:latin typeface="Lucida Console" panose="020B0609040504020204" pitchFamily="49" charset="0"/>
              </a:rPr>
              <a:t>threadIdx</a:t>
            </a:r>
            <a:r>
              <a:rPr lang="en-US" sz="1600" dirty="0" err="1">
                <a:solidFill>
                  <a:prstClr val="black"/>
                </a:solidFill>
                <a:latin typeface="Lucida Console" panose="020B0609040504020204" pitchFamily="49" charset="0"/>
              </a:rPr>
              <a:t>.x</a:t>
            </a:r>
            <a:r>
              <a:rPr lang="en-US" sz="1600" dirty="0">
                <a:solidFill>
                  <a:prstClr val="black"/>
                </a:solidFill>
                <a:latin typeface="Lucida Console" panose="020B0609040504020204" pitchFamily="49" charset="0"/>
              </a:rPr>
              <a:t>;</a:t>
            </a:r>
          </a:p>
          <a:p>
            <a:endParaRPr lang="en-US" sz="1600" dirty="0">
              <a:solidFill>
                <a:prstClr val="black"/>
              </a:solidFill>
              <a:latin typeface="Lucida Console" panose="020B0609040504020204" pitchFamily="49" charset="0"/>
            </a:endParaRPr>
          </a:p>
          <a:p>
            <a:r>
              <a:rPr lang="en-US" sz="1600" dirty="0">
                <a:solidFill>
                  <a:prstClr val="black"/>
                </a:solidFill>
                <a:latin typeface="Lucida Console" panose="020B0609040504020204" pitchFamily="49" charset="0"/>
              </a:rPr>
              <a:t>    </a:t>
            </a:r>
            <a:r>
              <a:rPr lang="en-US" sz="1600" dirty="0">
                <a:solidFill>
                  <a:srgbClr val="00BF00"/>
                </a:solidFill>
                <a:latin typeface="Lucida Console" panose="020B0609040504020204" pitchFamily="49" charset="0"/>
              </a:rPr>
              <a:t>if</a:t>
            </a:r>
            <a:r>
              <a:rPr lang="en-US" sz="1600" dirty="0">
                <a:solidFill>
                  <a:prstClr val="black"/>
                </a:solidFill>
                <a:latin typeface="Lucida Console" panose="020B0609040504020204" pitchFamily="49" charset="0"/>
              </a:rPr>
              <a:t>(</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&lt; N) {</a:t>
            </a:r>
          </a:p>
          <a:p>
            <a:r>
              <a:rPr lang="en-US" sz="1600" dirty="0">
                <a:solidFill>
                  <a:prstClr val="black"/>
                </a:solidFill>
                <a:latin typeface="Lucida Console" panose="020B0609040504020204" pitchFamily="49" charset="0"/>
              </a:rPr>
              <a:t>        C[</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 A[</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 B[</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a:t>
            </a:r>
          </a:p>
          <a:p>
            <a:r>
              <a:rPr lang="en-US" sz="1600" dirty="0">
                <a:solidFill>
                  <a:prstClr val="black"/>
                </a:solidFill>
                <a:latin typeface="Lucida Console" panose="020B0609040504020204" pitchFamily="49" charset="0"/>
              </a:rPr>
              <a:t>    }</a:t>
            </a:r>
          </a:p>
          <a:p>
            <a:r>
              <a:rPr lang="en-US" sz="1600" dirty="0">
                <a:solidFill>
                  <a:prstClr val="black"/>
                </a:solidFill>
                <a:latin typeface="Lucida Console" panose="020B0609040504020204" pitchFamily="49" charset="0"/>
              </a:rPr>
              <a:t>}</a:t>
            </a:r>
          </a:p>
        </p:txBody>
      </p:sp>
      <p:sp>
        <p:nvSpPr>
          <p:cNvPr id="7" name="Marcador de número de diapositiva 3">
            <a:extLst>
              <a:ext uri="{FF2B5EF4-FFF2-40B4-BE49-F238E27FC236}">
                <a16:creationId xmlns:a16="http://schemas.microsoft.com/office/drawing/2014/main" id="{674CD364-D7DF-6240-870C-0518B117991E}"/>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14</a:t>
            </a:fld>
            <a:endParaRPr lang="en-US" altLang="en-US" dirty="0"/>
          </a:p>
        </p:txBody>
      </p:sp>
    </p:spTree>
    <p:extLst>
      <p:ext uri="{BB962C8B-B14F-4D97-AF65-F5344CB8AC3E}">
        <p14:creationId xmlns:p14="http://schemas.microsoft.com/office/powerpoint/2010/main" val="682652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Indexing and Memory Access</a:t>
            </a:r>
          </a:p>
        </p:txBody>
      </p:sp>
      <p:sp>
        <p:nvSpPr>
          <p:cNvPr id="3" name="Marcador de contenido 2"/>
          <p:cNvSpPr>
            <a:spLocks noGrp="1"/>
          </p:cNvSpPr>
          <p:nvPr>
            <p:ph idx="1"/>
          </p:nvPr>
        </p:nvSpPr>
        <p:spPr/>
        <p:txBody>
          <a:bodyPr>
            <a:normAutofit/>
          </a:bodyPr>
          <a:lstStyle/>
          <a:p>
            <a:r>
              <a:rPr lang="en-US" dirty="0">
                <a:solidFill>
                  <a:srgbClr val="0000FF"/>
                </a:solidFill>
                <a:ea typeface="ヒラギノ角ゴ Pro W3" pitchFamily="-108" charset="-128"/>
                <a:cs typeface="ヒラギノ角ゴ Pro W3" pitchFamily="-108" charset="-128"/>
              </a:rPr>
              <a:t>Images are 2D data structures</a:t>
            </a:r>
          </a:p>
          <a:p>
            <a:pPr lvl="1"/>
            <a:r>
              <a:rPr lang="en-US" dirty="0">
                <a:ea typeface="ヒラギノ角ゴ Pro W3" pitchFamily="-108" charset="-128"/>
                <a:cs typeface="ヒラギノ角ゴ Pro W3" pitchFamily="-108" charset="-128"/>
              </a:rPr>
              <a:t>height x width</a:t>
            </a:r>
          </a:p>
          <a:p>
            <a:pPr lvl="1"/>
            <a:r>
              <a:rPr lang="en-US" dirty="0">
                <a:ea typeface="ヒラギノ角ゴ Pro W3" pitchFamily="-108" charset="-128"/>
                <a:cs typeface="ヒラギノ角ゴ Pro W3" pitchFamily="-108" charset="-128"/>
              </a:rPr>
              <a:t>Image[j][</a:t>
            </a:r>
            <a:r>
              <a:rPr lang="en-US" dirty="0" err="1">
                <a:ea typeface="ヒラギノ角ゴ Pro W3" pitchFamily="-108" charset="-128"/>
                <a:cs typeface="ヒラギノ角ゴ Pro W3" pitchFamily="-108" charset="-128"/>
              </a:rPr>
              <a:t>i</a:t>
            </a:r>
            <a:r>
              <a:rPr lang="en-US" dirty="0">
                <a:ea typeface="ヒラギノ角ゴ Pro W3" pitchFamily="-108" charset="-128"/>
                <a:cs typeface="ヒラギノ角ゴ Pro W3" pitchFamily="-108" charset="-128"/>
              </a:rPr>
              <a:t>], where 0 ≤ j &lt; height, and 0 ≤ </a:t>
            </a:r>
            <a:r>
              <a:rPr lang="en-US" dirty="0" err="1">
                <a:ea typeface="ヒラギノ角ゴ Pro W3" pitchFamily="-108" charset="-128"/>
                <a:cs typeface="ヒラギノ角ゴ Pro W3" pitchFamily="-108" charset="-128"/>
              </a:rPr>
              <a:t>i</a:t>
            </a:r>
            <a:r>
              <a:rPr lang="en-US" dirty="0">
                <a:ea typeface="ヒラギノ角ゴ Pro W3" pitchFamily="-108" charset="-128"/>
                <a:cs typeface="ヒラギノ角ゴ Pro W3" pitchFamily="-108" charset="-128"/>
              </a:rPr>
              <a:t> &lt; width</a:t>
            </a:r>
          </a:p>
        </p:txBody>
      </p:sp>
      <p:sp>
        <p:nvSpPr>
          <p:cNvPr id="9" name="CuadroTexto 8"/>
          <p:cNvSpPr txBox="1"/>
          <p:nvPr/>
        </p:nvSpPr>
        <p:spPr>
          <a:xfrm>
            <a:off x="899592" y="2348880"/>
            <a:ext cx="1278415" cy="369332"/>
          </a:xfrm>
          <a:prstGeom prst="rect">
            <a:avLst/>
          </a:prstGeom>
          <a:noFill/>
        </p:spPr>
        <p:txBody>
          <a:bodyPr wrap="none" rtlCol="0">
            <a:spAutoFit/>
          </a:bodyPr>
          <a:lstStyle/>
          <a:p>
            <a:r>
              <a:rPr lang="en-US" dirty="0"/>
              <a:t>Image[0][1]</a:t>
            </a:r>
          </a:p>
        </p:txBody>
      </p:sp>
      <p:sp>
        <p:nvSpPr>
          <p:cNvPr id="10" name="CuadroTexto 9"/>
          <p:cNvSpPr txBox="1"/>
          <p:nvPr/>
        </p:nvSpPr>
        <p:spPr>
          <a:xfrm>
            <a:off x="899592" y="3115735"/>
            <a:ext cx="1278415" cy="369332"/>
          </a:xfrm>
          <a:prstGeom prst="rect">
            <a:avLst/>
          </a:prstGeom>
          <a:noFill/>
        </p:spPr>
        <p:txBody>
          <a:bodyPr wrap="none" rtlCol="0">
            <a:spAutoFit/>
          </a:bodyPr>
          <a:lstStyle/>
          <a:p>
            <a:r>
              <a:rPr lang="en-US" dirty="0"/>
              <a:t>Image[1][2]</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15</a:t>
            </a:fld>
            <a:endParaRPr lang="en-US" altLang="en-US"/>
          </a:p>
        </p:txBody>
      </p:sp>
      <p:grpSp>
        <p:nvGrpSpPr>
          <p:cNvPr id="6" name="Group 5"/>
          <p:cNvGrpSpPr/>
          <p:nvPr/>
        </p:nvGrpSpPr>
        <p:grpSpPr>
          <a:xfrm>
            <a:off x="2876642" y="2678723"/>
            <a:ext cx="3168558" cy="3170555"/>
            <a:chOff x="2876642" y="2678723"/>
            <a:chExt cx="3168558" cy="3170555"/>
          </a:xfrm>
        </p:grpSpPr>
        <p:pic>
          <p:nvPicPr>
            <p:cNvPr id="7" name="Imagen 6" descr="heart.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8800" y="2902878"/>
              <a:ext cx="2946400" cy="2946400"/>
            </a:xfrm>
            <a:prstGeom prst="rect">
              <a:avLst/>
            </a:prstGeom>
          </p:spPr>
        </p:pic>
        <p:sp>
          <p:nvSpPr>
            <p:cNvPr id="5" name="TextBox 4"/>
            <p:cNvSpPr txBox="1"/>
            <p:nvPr/>
          </p:nvSpPr>
          <p:spPr>
            <a:xfrm>
              <a:off x="3203848" y="2678723"/>
              <a:ext cx="255198" cy="246221"/>
            </a:xfrm>
            <a:prstGeom prst="rect">
              <a:avLst/>
            </a:prstGeom>
            <a:noFill/>
          </p:spPr>
          <p:txBody>
            <a:bodyPr wrap="none" rtlCol="0">
              <a:spAutoFit/>
            </a:bodyPr>
            <a:lstStyle/>
            <a:p>
              <a:r>
                <a:rPr lang="en-US" sz="1000" dirty="0"/>
                <a:t>0</a:t>
              </a:r>
            </a:p>
          </p:txBody>
        </p:sp>
        <p:sp>
          <p:nvSpPr>
            <p:cNvPr id="11" name="TextBox 10"/>
            <p:cNvSpPr txBox="1"/>
            <p:nvPr/>
          </p:nvSpPr>
          <p:spPr>
            <a:xfrm>
              <a:off x="3563888" y="2678723"/>
              <a:ext cx="255198" cy="246221"/>
            </a:xfrm>
            <a:prstGeom prst="rect">
              <a:avLst/>
            </a:prstGeom>
            <a:noFill/>
          </p:spPr>
          <p:txBody>
            <a:bodyPr wrap="none" rtlCol="0">
              <a:spAutoFit/>
            </a:bodyPr>
            <a:lstStyle/>
            <a:p>
              <a:r>
                <a:rPr lang="en-US" sz="1000" dirty="0"/>
                <a:t>1</a:t>
              </a:r>
            </a:p>
          </p:txBody>
        </p:sp>
        <p:sp>
          <p:nvSpPr>
            <p:cNvPr id="13" name="TextBox 12"/>
            <p:cNvSpPr txBox="1"/>
            <p:nvPr/>
          </p:nvSpPr>
          <p:spPr>
            <a:xfrm>
              <a:off x="3923928" y="2678723"/>
              <a:ext cx="255198" cy="246221"/>
            </a:xfrm>
            <a:prstGeom prst="rect">
              <a:avLst/>
            </a:prstGeom>
            <a:noFill/>
          </p:spPr>
          <p:txBody>
            <a:bodyPr wrap="none" rtlCol="0">
              <a:spAutoFit/>
            </a:bodyPr>
            <a:lstStyle/>
            <a:p>
              <a:r>
                <a:rPr lang="en-US" sz="1000" dirty="0"/>
                <a:t>2</a:t>
              </a:r>
            </a:p>
          </p:txBody>
        </p:sp>
        <p:sp>
          <p:nvSpPr>
            <p:cNvPr id="14" name="TextBox 13"/>
            <p:cNvSpPr txBox="1"/>
            <p:nvPr/>
          </p:nvSpPr>
          <p:spPr>
            <a:xfrm>
              <a:off x="4283968" y="2678723"/>
              <a:ext cx="255198" cy="246221"/>
            </a:xfrm>
            <a:prstGeom prst="rect">
              <a:avLst/>
            </a:prstGeom>
            <a:noFill/>
          </p:spPr>
          <p:txBody>
            <a:bodyPr wrap="none" rtlCol="0">
              <a:spAutoFit/>
            </a:bodyPr>
            <a:lstStyle/>
            <a:p>
              <a:r>
                <a:rPr lang="en-US" sz="1000" dirty="0"/>
                <a:t>3</a:t>
              </a:r>
            </a:p>
          </p:txBody>
        </p:sp>
        <p:sp>
          <p:nvSpPr>
            <p:cNvPr id="15" name="TextBox 14"/>
            <p:cNvSpPr txBox="1"/>
            <p:nvPr/>
          </p:nvSpPr>
          <p:spPr>
            <a:xfrm>
              <a:off x="4644008" y="2678723"/>
              <a:ext cx="255198" cy="246221"/>
            </a:xfrm>
            <a:prstGeom prst="rect">
              <a:avLst/>
            </a:prstGeom>
            <a:noFill/>
          </p:spPr>
          <p:txBody>
            <a:bodyPr wrap="none" rtlCol="0">
              <a:spAutoFit/>
            </a:bodyPr>
            <a:lstStyle/>
            <a:p>
              <a:r>
                <a:rPr lang="en-US" sz="1000" dirty="0"/>
                <a:t>4</a:t>
              </a:r>
            </a:p>
          </p:txBody>
        </p:sp>
        <p:sp>
          <p:nvSpPr>
            <p:cNvPr id="16" name="TextBox 15"/>
            <p:cNvSpPr txBox="1"/>
            <p:nvPr/>
          </p:nvSpPr>
          <p:spPr>
            <a:xfrm>
              <a:off x="5004048" y="2678723"/>
              <a:ext cx="255198" cy="246221"/>
            </a:xfrm>
            <a:prstGeom prst="rect">
              <a:avLst/>
            </a:prstGeom>
            <a:noFill/>
          </p:spPr>
          <p:txBody>
            <a:bodyPr wrap="none" rtlCol="0">
              <a:spAutoFit/>
            </a:bodyPr>
            <a:lstStyle/>
            <a:p>
              <a:r>
                <a:rPr lang="en-US" sz="1000" dirty="0"/>
                <a:t>5</a:t>
              </a:r>
            </a:p>
          </p:txBody>
        </p:sp>
        <p:sp>
          <p:nvSpPr>
            <p:cNvPr id="17" name="TextBox 16"/>
            <p:cNvSpPr txBox="1"/>
            <p:nvPr/>
          </p:nvSpPr>
          <p:spPr>
            <a:xfrm>
              <a:off x="5364088" y="2678723"/>
              <a:ext cx="255198" cy="246221"/>
            </a:xfrm>
            <a:prstGeom prst="rect">
              <a:avLst/>
            </a:prstGeom>
            <a:noFill/>
          </p:spPr>
          <p:txBody>
            <a:bodyPr wrap="none" rtlCol="0">
              <a:spAutoFit/>
            </a:bodyPr>
            <a:lstStyle/>
            <a:p>
              <a:r>
                <a:rPr lang="en-US" sz="1000" dirty="0"/>
                <a:t>6</a:t>
              </a:r>
            </a:p>
          </p:txBody>
        </p:sp>
        <p:sp>
          <p:nvSpPr>
            <p:cNvPr id="18" name="TextBox 17"/>
            <p:cNvSpPr txBox="1"/>
            <p:nvPr/>
          </p:nvSpPr>
          <p:spPr>
            <a:xfrm>
              <a:off x="5724128" y="2678723"/>
              <a:ext cx="255198" cy="246221"/>
            </a:xfrm>
            <a:prstGeom prst="rect">
              <a:avLst/>
            </a:prstGeom>
            <a:noFill/>
          </p:spPr>
          <p:txBody>
            <a:bodyPr wrap="none" rtlCol="0">
              <a:spAutoFit/>
            </a:bodyPr>
            <a:lstStyle/>
            <a:p>
              <a:r>
                <a:rPr lang="en-US" sz="1000" dirty="0"/>
                <a:t>7</a:t>
              </a:r>
            </a:p>
          </p:txBody>
        </p:sp>
        <p:sp>
          <p:nvSpPr>
            <p:cNvPr id="19" name="TextBox 18"/>
            <p:cNvSpPr txBox="1"/>
            <p:nvPr/>
          </p:nvSpPr>
          <p:spPr>
            <a:xfrm>
              <a:off x="2876642" y="2996952"/>
              <a:ext cx="255198" cy="246221"/>
            </a:xfrm>
            <a:prstGeom prst="rect">
              <a:avLst/>
            </a:prstGeom>
            <a:noFill/>
          </p:spPr>
          <p:txBody>
            <a:bodyPr wrap="none" rtlCol="0">
              <a:spAutoFit/>
            </a:bodyPr>
            <a:lstStyle/>
            <a:p>
              <a:r>
                <a:rPr lang="en-US" sz="1000"/>
                <a:t>0</a:t>
              </a:r>
            </a:p>
          </p:txBody>
        </p:sp>
        <p:sp>
          <p:nvSpPr>
            <p:cNvPr id="20" name="TextBox 19"/>
            <p:cNvSpPr txBox="1"/>
            <p:nvPr/>
          </p:nvSpPr>
          <p:spPr>
            <a:xfrm>
              <a:off x="2876642" y="3356992"/>
              <a:ext cx="255198" cy="246221"/>
            </a:xfrm>
            <a:prstGeom prst="rect">
              <a:avLst/>
            </a:prstGeom>
            <a:noFill/>
          </p:spPr>
          <p:txBody>
            <a:bodyPr wrap="none" rtlCol="0">
              <a:spAutoFit/>
            </a:bodyPr>
            <a:lstStyle/>
            <a:p>
              <a:r>
                <a:rPr lang="en-US" sz="1000" dirty="0"/>
                <a:t>1</a:t>
              </a:r>
            </a:p>
          </p:txBody>
        </p:sp>
        <p:sp>
          <p:nvSpPr>
            <p:cNvPr id="21" name="TextBox 20"/>
            <p:cNvSpPr txBox="1"/>
            <p:nvPr/>
          </p:nvSpPr>
          <p:spPr>
            <a:xfrm>
              <a:off x="2876642" y="3717032"/>
              <a:ext cx="255198" cy="246221"/>
            </a:xfrm>
            <a:prstGeom prst="rect">
              <a:avLst/>
            </a:prstGeom>
            <a:noFill/>
          </p:spPr>
          <p:txBody>
            <a:bodyPr wrap="none" rtlCol="0">
              <a:spAutoFit/>
            </a:bodyPr>
            <a:lstStyle/>
            <a:p>
              <a:r>
                <a:rPr lang="en-US" sz="1000" dirty="0"/>
                <a:t>2</a:t>
              </a:r>
            </a:p>
          </p:txBody>
        </p:sp>
        <p:sp>
          <p:nvSpPr>
            <p:cNvPr id="22" name="TextBox 21"/>
            <p:cNvSpPr txBox="1"/>
            <p:nvPr/>
          </p:nvSpPr>
          <p:spPr>
            <a:xfrm>
              <a:off x="2876642" y="4077072"/>
              <a:ext cx="255198" cy="246221"/>
            </a:xfrm>
            <a:prstGeom prst="rect">
              <a:avLst/>
            </a:prstGeom>
            <a:noFill/>
          </p:spPr>
          <p:txBody>
            <a:bodyPr wrap="none" rtlCol="0">
              <a:spAutoFit/>
            </a:bodyPr>
            <a:lstStyle/>
            <a:p>
              <a:r>
                <a:rPr lang="en-US" sz="1000" dirty="0"/>
                <a:t>3</a:t>
              </a:r>
            </a:p>
          </p:txBody>
        </p:sp>
        <p:sp>
          <p:nvSpPr>
            <p:cNvPr id="23" name="TextBox 22"/>
            <p:cNvSpPr txBox="1"/>
            <p:nvPr/>
          </p:nvSpPr>
          <p:spPr>
            <a:xfrm>
              <a:off x="2876642" y="4437112"/>
              <a:ext cx="255198" cy="246221"/>
            </a:xfrm>
            <a:prstGeom prst="rect">
              <a:avLst/>
            </a:prstGeom>
            <a:noFill/>
          </p:spPr>
          <p:txBody>
            <a:bodyPr wrap="none" rtlCol="0">
              <a:spAutoFit/>
            </a:bodyPr>
            <a:lstStyle/>
            <a:p>
              <a:r>
                <a:rPr lang="en-US" sz="1000" dirty="0"/>
                <a:t>4</a:t>
              </a:r>
            </a:p>
          </p:txBody>
        </p:sp>
        <p:sp>
          <p:nvSpPr>
            <p:cNvPr id="24" name="TextBox 23"/>
            <p:cNvSpPr txBox="1"/>
            <p:nvPr/>
          </p:nvSpPr>
          <p:spPr>
            <a:xfrm>
              <a:off x="2876642" y="4797152"/>
              <a:ext cx="255198" cy="246221"/>
            </a:xfrm>
            <a:prstGeom prst="rect">
              <a:avLst/>
            </a:prstGeom>
            <a:noFill/>
          </p:spPr>
          <p:txBody>
            <a:bodyPr wrap="none" rtlCol="0">
              <a:spAutoFit/>
            </a:bodyPr>
            <a:lstStyle/>
            <a:p>
              <a:r>
                <a:rPr lang="en-US" sz="1000" dirty="0"/>
                <a:t>5</a:t>
              </a:r>
            </a:p>
          </p:txBody>
        </p:sp>
        <p:sp>
          <p:nvSpPr>
            <p:cNvPr id="25" name="TextBox 24"/>
            <p:cNvSpPr txBox="1"/>
            <p:nvPr/>
          </p:nvSpPr>
          <p:spPr>
            <a:xfrm>
              <a:off x="2876642" y="5157192"/>
              <a:ext cx="255198" cy="246221"/>
            </a:xfrm>
            <a:prstGeom prst="rect">
              <a:avLst/>
            </a:prstGeom>
            <a:noFill/>
          </p:spPr>
          <p:txBody>
            <a:bodyPr wrap="none" rtlCol="0">
              <a:spAutoFit/>
            </a:bodyPr>
            <a:lstStyle/>
            <a:p>
              <a:r>
                <a:rPr lang="en-US" sz="1000" dirty="0"/>
                <a:t>6</a:t>
              </a:r>
            </a:p>
          </p:txBody>
        </p:sp>
        <p:sp>
          <p:nvSpPr>
            <p:cNvPr id="26" name="TextBox 25"/>
            <p:cNvSpPr txBox="1"/>
            <p:nvPr/>
          </p:nvSpPr>
          <p:spPr>
            <a:xfrm>
              <a:off x="2876642" y="5517232"/>
              <a:ext cx="255198" cy="246221"/>
            </a:xfrm>
            <a:prstGeom prst="rect">
              <a:avLst/>
            </a:prstGeom>
            <a:noFill/>
          </p:spPr>
          <p:txBody>
            <a:bodyPr wrap="none" rtlCol="0">
              <a:spAutoFit/>
            </a:bodyPr>
            <a:lstStyle/>
            <a:p>
              <a:r>
                <a:rPr lang="en-US" sz="1000" dirty="0"/>
                <a:t>7</a:t>
              </a:r>
            </a:p>
          </p:txBody>
        </p:sp>
      </p:grpSp>
      <p:cxnSp>
        <p:nvCxnSpPr>
          <p:cNvPr id="8" name="Conector recto de flecha 7"/>
          <p:cNvCxnSpPr/>
          <p:nvPr/>
        </p:nvCxnSpPr>
        <p:spPr>
          <a:xfrm>
            <a:off x="2258467" y="2558910"/>
            <a:ext cx="1414837" cy="556825"/>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Conector recto de flecha 11"/>
          <p:cNvCxnSpPr/>
          <p:nvPr/>
        </p:nvCxnSpPr>
        <p:spPr>
          <a:xfrm>
            <a:off x="2258467" y="3298665"/>
            <a:ext cx="1769877" cy="186402"/>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8635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Image Layout in Memory</a:t>
            </a:r>
          </a:p>
        </p:txBody>
      </p:sp>
      <p:sp>
        <p:nvSpPr>
          <p:cNvPr id="3" name="Marcador de contenido 2"/>
          <p:cNvSpPr>
            <a:spLocks noGrp="1"/>
          </p:cNvSpPr>
          <p:nvPr>
            <p:ph idx="1"/>
          </p:nvPr>
        </p:nvSpPr>
        <p:spPr/>
        <p:txBody>
          <a:bodyPr>
            <a:normAutofit/>
          </a:bodyPr>
          <a:lstStyle/>
          <a:p>
            <a:r>
              <a:rPr lang="en-US" dirty="0">
                <a:solidFill>
                  <a:srgbClr val="0000FF"/>
                </a:solidFill>
                <a:ea typeface="ヒラギノ角ゴ Pro W3" pitchFamily="-108" charset="-128"/>
                <a:cs typeface="ヒラギノ角ゴ Pro W3" pitchFamily="-108" charset="-128"/>
              </a:rPr>
              <a:t>Row-major layout</a:t>
            </a:r>
          </a:p>
          <a:p>
            <a:r>
              <a:rPr lang="en-US" dirty="0">
                <a:ea typeface="ヒラギノ角ゴ Pro W3" pitchFamily="-108" charset="-128"/>
                <a:cs typeface="ヒラギノ角ゴ Pro W3" pitchFamily="-108" charset="-128"/>
              </a:rPr>
              <a:t>Image[j][</a:t>
            </a:r>
            <a:r>
              <a:rPr lang="en-US" dirty="0" err="1">
                <a:ea typeface="ヒラギノ角ゴ Pro W3" pitchFamily="-108" charset="-128"/>
                <a:cs typeface="ヒラギノ角ゴ Pro W3" pitchFamily="-108" charset="-128"/>
              </a:rPr>
              <a:t>i</a:t>
            </a:r>
            <a:r>
              <a:rPr lang="en-US" dirty="0">
                <a:ea typeface="ヒラギノ角ゴ Pro W3" pitchFamily="-108" charset="-128"/>
                <a:cs typeface="ヒラギノ角ゴ Pro W3" pitchFamily="-108" charset="-128"/>
              </a:rPr>
              <a:t>] = Image[j x width + </a:t>
            </a:r>
            <a:r>
              <a:rPr lang="en-US" dirty="0" err="1">
                <a:ea typeface="ヒラギノ角ゴ Pro W3" pitchFamily="-108" charset="-128"/>
                <a:cs typeface="ヒラギノ角ゴ Pro W3" pitchFamily="-108" charset="-128"/>
              </a:rPr>
              <a:t>i</a:t>
            </a:r>
            <a:r>
              <a:rPr lang="en-US" dirty="0">
                <a:ea typeface="ヒラギノ角ゴ Pro W3" pitchFamily="-108" charset="-128"/>
                <a:cs typeface="ヒラギノ角ゴ Pro W3" pitchFamily="-108" charset="-128"/>
              </a:rPr>
              <a:t>] </a:t>
            </a:r>
          </a:p>
        </p:txBody>
      </p:sp>
      <p:sp>
        <p:nvSpPr>
          <p:cNvPr id="9" name="CuadroTexto 8"/>
          <p:cNvSpPr txBox="1"/>
          <p:nvPr/>
        </p:nvSpPr>
        <p:spPr>
          <a:xfrm>
            <a:off x="2224030" y="4538176"/>
            <a:ext cx="2990610" cy="369332"/>
          </a:xfrm>
          <a:prstGeom prst="rect">
            <a:avLst/>
          </a:prstGeom>
          <a:noFill/>
        </p:spPr>
        <p:txBody>
          <a:bodyPr wrap="none" rtlCol="0">
            <a:spAutoFit/>
          </a:bodyPr>
          <a:lstStyle/>
          <a:p>
            <a:r>
              <a:rPr lang="en-US" dirty="0"/>
              <a:t>Image[0][1] = Image[0 x 8 + 1]</a:t>
            </a:r>
          </a:p>
        </p:txBody>
      </p:sp>
      <p:sp>
        <p:nvSpPr>
          <p:cNvPr id="10" name="CuadroTexto 9"/>
          <p:cNvSpPr txBox="1"/>
          <p:nvPr/>
        </p:nvSpPr>
        <p:spPr>
          <a:xfrm>
            <a:off x="2224030" y="5073251"/>
            <a:ext cx="2990610" cy="369332"/>
          </a:xfrm>
          <a:prstGeom prst="rect">
            <a:avLst/>
          </a:prstGeom>
          <a:noFill/>
        </p:spPr>
        <p:txBody>
          <a:bodyPr wrap="none" rtlCol="0">
            <a:spAutoFit/>
          </a:bodyPr>
          <a:lstStyle/>
          <a:p>
            <a:r>
              <a:rPr lang="en-US" dirty="0"/>
              <a:t>Image[1][2] = Image[1 x 8 + 2]</a:t>
            </a:r>
          </a:p>
        </p:txBody>
      </p:sp>
      <p:pic>
        <p:nvPicPr>
          <p:cNvPr id="6" name="Imagen 5" descr="heart_layout.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51" y="2847620"/>
            <a:ext cx="8920499" cy="1436892"/>
          </a:xfrm>
          <a:prstGeom prst="rect">
            <a:avLst/>
          </a:prstGeom>
        </p:spPr>
      </p:pic>
      <p:cxnSp>
        <p:nvCxnSpPr>
          <p:cNvPr id="8" name="Conector recto de flecha 7"/>
          <p:cNvCxnSpPr>
            <a:stCxn id="9" idx="1"/>
          </p:cNvCxnSpPr>
          <p:nvPr/>
        </p:nvCxnSpPr>
        <p:spPr>
          <a:xfrm flipH="1" flipV="1">
            <a:off x="323528" y="4221088"/>
            <a:ext cx="1900502" cy="501754"/>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Conector recto de flecha 11"/>
          <p:cNvCxnSpPr>
            <a:stCxn id="10" idx="1"/>
          </p:cNvCxnSpPr>
          <p:nvPr/>
        </p:nvCxnSpPr>
        <p:spPr>
          <a:xfrm flipH="1" flipV="1">
            <a:off x="1584028" y="4221089"/>
            <a:ext cx="640002" cy="1036828"/>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16</a:t>
            </a:fld>
            <a:endParaRPr lang="en-US" altLang="en-US"/>
          </a:p>
        </p:txBody>
      </p:sp>
      <p:grpSp>
        <p:nvGrpSpPr>
          <p:cNvPr id="11" name="Group 10"/>
          <p:cNvGrpSpPr/>
          <p:nvPr/>
        </p:nvGrpSpPr>
        <p:grpSpPr>
          <a:xfrm>
            <a:off x="-36512" y="4288270"/>
            <a:ext cx="1481496" cy="868922"/>
            <a:chOff x="-36512" y="4288270"/>
            <a:chExt cx="1481496" cy="868922"/>
          </a:xfrm>
        </p:grpSpPr>
        <p:sp>
          <p:nvSpPr>
            <p:cNvPr id="5" name="Left Brace 4"/>
            <p:cNvSpPr/>
            <p:nvPr/>
          </p:nvSpPr>
          <p:spPr>
            <a:xfrm rot="16200000">
              <a:off x="435788" y="3964234"/>
              <a:ext cx="499809" cy="1147882"/>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36512" y="4818638"/>
              <a:ext cx="1481496" cy="338554"/>
            </a:xfrm>
            <a:prstGeom prst="rect">
              <a:avLst/>
            </a:prstGeom>
            <a:noFill/>
          </p:spPr>
          <p:txBody>
            <a:bodyPr wrap="none" rtlCol="0">
              <a:spAutoFit/>
            </a:bodyPr>
            <a:lstStyle/>
            <a:p>
              <a:r>
                <a:rPr lang="en-US" sz="1600" dirty="0"/>
                <a:t>Stride </a:t>
              </a:r>
              <a:r>
                <a:rPr lang="en-US" sz="1600"/>
                <a:t>= width</a:t>
              </a:r>
            </a:p>
          </p:txBody>
        </p:sp>
      </p:grpSp>
    </p:spTree>
    <p:extLst>
      <p:ext uri="{BB962C8B-B14F-4D97-AF65-F5344CB8AC3E}">
        <p14:creationId xmlns:p14="http://schemas.microsoft.com/office/powerpoint/2010/main" val="3126923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Indexing and Memory Access: 2D Grid</a:t>
            </a:r>
          </a:p>
        </p:txBody>
      </p:sp>
      <p:sp>
        <p:nvSpPr>
          <p:cNvPr id="3" name="Marcador de contenido 2"/>
          <p:cNvSpPr>
            <a:spLocks noGrp="1"/>
          </p:cNvSpPr>
          <p:nvPr>
            <p:ph idx="1"/>
          </p:nvPr>
        </p:nvSpPr>
        <p:spPr/>
        <p:txBody>
          <a:bodyPr>
            <a:normAutofit/>
          </a:bodyPr>
          <a:lstStyle/>
          <a:p>
            <a:r>
              <a:rPr lang="en-US" dirty="0">
                <a:solidFill>
                  <a:srgbClr val="0000FF"/>
                </a:solidFill>
                <a:ea typeface="ヒラギノ角ゴ Pro W3" pitchFamily="-108" charset="-128"/>
                <a:cs typeface="ヒラギノ角ゴ Pro W3" pitchFamily="-108" charset="-128"/>
              </a:rPr>
              <a:t>2D blocks</a:t>
            </a:r>
          </a:p>
          <a:p>
            <a:pPr lvl="1"/>
            <a:r>
              <a:rPr lang="en-US" dirty="0" err="1">
                <a:latin typeface="Courier" charset="0"/>
                <a:ea typeface="Courier" charset="0"/>
                <a:cs typeface="Courier" charset="0"/>
              </a:rPr>
              <a:t>gridDim.x</a:t>
            </a:r>
            <a:r>
              <a:rPr lang="en-US" dirty="0">
                <a:latin typeface="Courier" charset="0"/>
                <a:ea typeface="Courier" charset="0"/>
                <a:cs typeface="Courier" charset="0"/>
              </a:rPr>
              <a:t>, </a:t>
            </a:r>
            <a:r>
              <a:rPr lang="en-US" dirty="0" err="1">
                <a:latin typeface="Courier" charset="0"/>
                <a:ea typeface="Courier" charset="0"/>
                <a:cs typeface="Courier" charset="0"/>
              </a:rPr>
              <a:t>gridDim.y</a:t>
            </a:r>
            <a:endParaRPr lang="en-US" dirty="0">
              <a:latin typeface="Courier" charset="0"/>
              <a:ea typeface="Courier" charset="0"/>
              <a:cs typeface="Courier" charset="0"/>
            </a:endParaRPr>
          </a:p>
        </p:txBody>
      </p:sp>
      <p:sp>
        <p:nvSpPr>
          <p:cNvPr id="15" name="CuadroTexto 14"/>
          <p:cNvSpPr txBox="1"/>
          <p:nvPr/>
        </p:nvSpPr>
        <p:spPr>
          <a:xfrm>
            <a:off x="2843808" y="2296036"/>
            <a:ext cx="1234056" cy="338554"/>
          </a:xfrm>
          <a:prstGeom prst="rect">
            <a:avLst/>
          </a:prstGeom>
          <a:noFill/>
        </p:spPr>
        <p:txBody>
          <a:bodyPr wrap="none" rtlCol="0">
            <a:spAutoFit/>
          </a:bodyPr>
          <a:lstStyle/>
          <a:p>
            <a:r>
              <a:rPr lang="en-US" sz="1600" dirty="0"/>
              <a:t>Block (0, 0)</a:t>
            </a:r>
          </a:p>
        </p:txBody>
      </p:sp>
      <p:sp>
        <p:nvSpPr>
          <p:cNvPr id="16" name="CuadroTexto 15"/>
          <p:cNvSpPr txBox="1"/>
          <p:nvPr/>
        </p:nvSpPr>
        <p:spPr>
          <a:xfrm>
            <a:off x="6680195" y="3591932"/>
            <a:ext cx="1780237" cy="523220"/>
          </a:xfrm>
          <a:prstGeom prst="rect">
            <a:avLst/>
          </a:prstGeom>
          <a:noFill/>
        </p:spPr>
        <p:txBody>
          <a:bodyPr wrap="square" rtlCol="0">
            <a:spAutoFit/>
          </a:bodyPr>
          <a:lstStyle/>
          <a:p>
            <a:r>
              <a:rPr lang="en-US" sz="1400" dirty="0" err="1">
                <a:latin typeface="Courier"/>
                <a:cs typeface="Courier"/>
              </a:rPr>
              <a:t>blockIdx.x</a:t>
            </a:r>
            <a:r>
              <a:rPr lang="en-US" sz="1400" dirty="0">
                <a:latin typeface="Courier"/>
                <a:cs typeface="Courier"/>
              </a:rPr>
              <a:t> = 2</a:t>
            </a:r>
          </a:p>
          <a:p>
            <a:r>
              <a:rPr lang="en-US" sz="1400" dirty="0" err="1">
                <a:latin typeface="Courier"/>
                <a:cs typeface="Courier"/>
              </a:rPr>
              <a:t>blockIdx.y</a:t>
            </a:r>
            <a:r>
              <a:rPr lang="en-US" sz="1400" dirty="0">
                <a:latin typeface="Courier"/>
                <a:cs typeface="Courier"/>
              </a:rPr>
              <a:t> = 1</a:t>
            </a:r>
          </a:p>
        </p:txBody>
      </p:sp>
      <p:sp>
        <p:nvSpPr>
          <p:cNvPr id="23" name="CuadroTexto 22"/>
          <p:cNvSpPr txBox="1"/>
          <p:nvPr/>
        </p:nvSpPr>
        <p:spPr>
          <a:xfrm>
            <a:off x="179512" y="3448164"/>
            <a:ext cx="2751679" cy="523220"/>
          </a:xfrm>
          <a:prstGeom prst="rect">
            <a:avLst/>
          </a:prstGeom>
          <a:noFill/>
        </p:spPr>
        <p:txBody>
          <a:bodyPr wrap="square" rtlCol="0">
            <a:spAutoFit/>
          </a:bodyPr>
          <a:lstStyle/>
          <a:p>
            <a:r>
              <a:rPr lang="en-US" sz="1400" dirty="0">
                <a:latin typeface="Courier"/>
                <a:cs typeface="Courier"/>
              </a:rPr>
              <a:t>Row = </a:t>
            </a:r>
            <a:r>
              <a:rPr lang="en-US" sz="1400" dirty="0" err="1">
                <a:latin typeface="Courier"/>
                <a:cs typeface="Courier"/>
              </a:rPr>
              <a:t>blockIdx.y</a:t>
            </a:r>
            <a:r>
              <a:rPr lang="en-US" sz="1400" dirty="0">
                <a:latin typeface="Courier"/>
                <a:cs typeface="Courier"/>
              </a:rPr>
              <a:t> * </a:t>
            </a:r>
            <a:r>
              <a:rPr lang="en-US" sz="1400" dirty="0" err="1">
                <a:latin typeface="Courier"/>
                <a:cs typeface="Courier"/>
              </a:rPr>
              <a:t>blockDim.y</a:t>
            </a:r>
            <a:r>
              <a:rPr lang="en-US" sz="1400" dirty="0">
                <a:latin typeface="Courier"/>
                <a:cs typeface="Courier"/>
              </a:rPr>
              <a:t> + </a:t>
            </a:r>
            <a:r>
              <a:rPr lang="en-US" sz="1400" dirty="0" err="1">
                <a:latin typeface="Courier"/>
                <a:cs typeface="Courier"/>
              </a:rPr>
              <a:t>threadIdx.y</a:t>
            </a:r>
            <a:endParaRPr lang="en-US" sz="1400" dirty="0">
              <a:latin typeface="Courier"/>
              <a:cs typeface="Courier"/>
            </a:endParaRPr>
          </a:p>
        </p:txBody>
      </p:sp>
      <p:sp>
        <p:nvSpPr>
          <p:cNvPr id="24" name="CuadroTexto 23"/>
          <p:cNvSpPr txBox="1"/>
          <p:nvPr/>
        </p:nvSpPr>
        <p:spPr>
          <a:xfrm>
            <a:off x="236145" y="4725724"/>
            <a:ext cx="2751679" cy="369332"/>
          </a:xfrm>
          <a:prstGeom prst="rect">
            <a:avLst/>
          </a:prstGeom>
          <a:noFill/>
        </p:spPr>
        <p:txBody>
          <a:bodyPr wrap="square" rtlCol="0">
            <a:spAutoFit/>
          </a:bodyPr>
          <a:lstStyle/>
          <a:p>
            <a:r>
              <a:rPr lang="en-US" dirty="0"/>
              <a:t>Row = 1 * 2 + 1 = 3</a:t>
            </a:r>
          </a:p>
        </p:txBody>
      </p:sp>
      <p:pic>
        <p:nvPicPr>
          <p:cNvPr id="7" name="Imagen 6"/>
          <p:cNvPicPr>
            <a:picLocks noChangeAspect="1"/>
          </p:cNvPicPr>
          <p:nvPr/>
        </p:nvPicPr>
        <p:blipFill>
          <a:blip r:embed="rId3"/>
          <a:stretch>
            <a:fillRect/>
          </a:stretch>
        </p:blipFill>
        <p:spPr>
          <a:xfrm>
            <a:off x="3098800" y="2601817"/>
            <a:ext cx="2946400" cy="2946400"/>
          </a:xfrm>
          <a:prstGeom prst="rect">
            <a:avLst/>
          </a:prstGeom>
        </p:spPr>
      </p:pic>
      <p:pic>
        <p:nvPicPr>
          <p:cNvPr id="8" name="Imagen 7"/>
          <p:cNvPicPr>
            <a:picLocks noChangeAspect="1"/>
          </p:cNvPicPr>
          <p:nvPr/>
        </p:nvPicPr>
        <p:blipFill>
          <a:blip r:embed="rId4"/>
          <a:stretch>
            <a:fillRect/>
          </a:stretch>
        </p:blipFill>
        <p:spPr>
          <a:xfrm>
            <a:off x="3086100" y="2602772"/>
            <a:ext cx="2959100" cy="2959100"/>
          </a:xfrm>
          <a:prstGeom prst="rect">
            <a:avLst/>
          </a:prstGeom>
        </p:spPr>
      </p:pic>
      <p:pic>
        <p:nvPicPr>
          <p:cNvPr id="9" name="Imagen 8"/>
          <p:cNvPicPr>
            <a:picLocks noChangeAspect="1"/>
          </p:cNvPicPr>
          <p:nvPr/>
        </p:nvPicPr>
        <p:blipFill>
          <a:blip r:embed="rId5"/>
          <a:stretch>
            <a:fillRect/>
          </a:stretch>
        </p:blipFill>
        <p:spPr>
          <a:xfrm>
            <a:off x="6633588" y="2793539"/>
            <a:ext cx="800100" cy="800100"/>
          </a:xfrm>
          <a:prstGeom prst="rect">
            <a:avLst/>
          </a:prstGeom>
        </p:spPr>
      </p:pic>
      <p:pic>
        <p:nvPicPr>
          <p:cNvPr id="10" name="Imagen 9"/>
          <p:cNvPicPr>
            <a:picLocks noChangeAspect="1"/>
          </p:cNvPicPr>
          <p:nvPr/>
        </p:nvPicPr>
        <p:blipFill>
          <a:blip r:embed="rId6"/>
          <a:stretch>
            <a:fillRect/>
          </a:stretch>
        </p:blipFill>
        <p:spPr>
          <a:xfrm>
            <a:off x="6647243" y="2817232"/>
            <a:ext cx="774700" cy="774700"/>
          </a:xfrm>
          <a:prstGeom prst="rect">
            <a:avLst/>
          </a:prstGeom>
        </p:spPr>
      </p:pic>
      <p:sp>
        <p:nvSpPr>
          <p:cNvPr id="26" name="CuadroTexto 25"/>
          <p:cNvSpPr txBox="1"/>
          <p:nvPr/>
        </p:nvSpPr>
        <p:spPr>
          <a:xfrm>
            <a:off x="6926932" y="1916832"/>
            <a:ext cx="1821532" cy="523220"/>
          </a:xfrm>
          <a:prstGeom prst="rect">
            <a:avLst/>
          </a:prstGeom>
          <a:noFill/>
        </p:spPr>
        <p:txBody>
          <a:bodyPr wrap="square" rtlCol="0">
            <a:spAutoFit/>
          </a:bodyPr>
          <a:lstStyle/>
          <a:p>
            <a:r>
              <a:rPr lang="en-US" sz="1400" dirty="0" err="1">
                <a:latin typeface="Courier"/>
                <a:cs typeface="Courier"/>
              </a:rPr>
              <a:t>threadIdx.x</a:t>
            </a:r>
            <a:r>
              <a:rPr lang="en-US" sz="1400" dirty="0">
                <a:latin typeface="Courier"/>
                <a:cs typeface="Courier"/>
              </a:rPr>
              <a:t> = 1</a:t>
            </a:r>
          </a:p>
          <a:p>
            <a:r>
              <a:rPr lang="en-US" sz="1400" dirty="0" err="1">
                <a:latin typeface="Courier"/>
                <a:cs typeface="Courier"/>
              </a:rPr>
              <a:t>threadIdx.y</a:t>
            </a:r>
            <a:r>
              <a:rPr lang="en-US" sz="1400" dirty="0">
                <a:latin typeface="Courier"/>
                <a:cs typeface="Courier"/>
              </a:rPr>
              <a:t> = 0</a:t>
            </a:r>
          </a:p>
        </p:txBody>
      </p:sp>
      <p:cxnSp>
        <p:nvCxnSpPr>
          <p:cNvPr id="27" name="Conector recto de flecha 26"/>
          <p:cNvCxnSpPr/>
          <p:nvPr/>
        </p:nvCxnSpPr>
        <p:spPr>
          <a:xfrm flipH="1">
            <a:off x="7169087" y="2447171"/>
            <a:ext cx="498131" cy="528295"/>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9" name="CuadroTexto 28"/>
          <p:cNvSpPr txBox="1"/>
          <p:nvPr/>
        </p:nvSpPr>
        <p:spPr>
          <a:xfrm>
            <a:off x="201251" y="4005064"/>
            <a:ext cx="2751679" cy="523220"/>
          </a:xfrm>
          <a:prstGeom prst="rect">
            <a:avLst/>
          </a:prstGeom>
          <a:noFill/>
        </p:spPr>
        <p:txBody>
          <a:bodyPr wrap="square" rtlCol="0">
            <a:spAutoFit/>
          </a:bodyPr>
          <a:lstStyle/>
          <a:p>
            <a:r>
              <a:rPr lang="en-US" sz="1400" dirty="0">
                <a:latin typeface="Courier"/>
                <a:cs typeface="Courier"/>
              </a:rPr>
              <a:t>Col = </a:t>
            </a:r>
            <a:r>
              <a:rPr lang="en-US" sz="1400" dirty="0" err="1">
                <a:latin typeface="Courier"/>
                <a:cs typeface="Courier"/>
              </a:rPr>
              <a:t>blockIdx.x</a:t>
            </a:r>
            <a:r>
              <a:rPr lang="en-US" sz="1400" dirty="0">
                <a:latin typeface="Courier"/>
                <a:cs typeface="Courier"/>
              </a:rPr>
              <a:t> * </a:t>
            </a:r>
            <a:r>
              <a:rPr lang="en-US" sz="1400" dirty="0" err="1">
                <a:latin typeface="Courier"/>
                <a:cs typeface="Courier"/>
              </a:rPr>
              <a:t>blockDim.x</a:t>
            </a:r>
            <a:r>
              <a:rPr lang="en-US" sz="1400" dirty="0">
                <a:latin typeface="Courier"/>
                <a:cs typeface="Courier"/>
              </a:rPr>
              <a:t> + </a:t>
            </a:r>
            <a:r>
              <a:rPr lang="en-US" sz="1400" dirty="0" err="1">
                <a:latin typeface="Courier"/>
                <a:cs typeface="Courier"/>
              </a:rPr>
              <a:t>threadIdx.x</a:t>
            </a:r>
            <a:endParaRPr lang="en-US" sz="1400" dirty="0">
              <a:latin typeface="Courier"/>
              <a:cs typeface="Courier"/>
            </a:endParaRPr>
          </a:p>
        </p:txBody>
      </p:sp>
      <p:cxnSp>
        <p:nvCxnSpPr>
          <p:cNvPr id="25" name="Conector recto de flecha 24"/>
          <p:cNvCxnSpPr/>
          <p:nvPr/>
        </p:nvCxnSpPr>
        <p:spPr>
          <a:xfrm flipV="1">
            <a:off x="2483768" y="3961265"/>
            <a:ext cx="1175880" cy="855051"/>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CuadroTexto 30"/>
          <p:cNvSpPr txBox="1"/>
          <p:nvPr/>
        </p:nvSpPr>
        <p:spPr>
          <a:xfrm>
            <a:off x="236145" y="5095056"/>
            <a:ext cx="2751679" cy="369332"/>
          </a:xfrm>
          <a:prstGeom prst="rect">
            <a:avLst/>
          </a:prstGeom>
          <a:noFill/>
        </p:spPr>
        <p:txBody>
          <a:bodyPr wrap="square" rtlCol="0">
            <a:spAutoFit/>
          </a:bodyPr>
          <a:lstStyle/>
          <a:p>
            <a:r>
              <a:rPr lang="en-US" dirty="0"/>
              <a:t>Col = 0 * 2 + 1 = 1</a:t>
            </a:r>
          </a:p>
        </p:txBody>
      </p:sp>
      <p:sp>
        <p:nvSpPr>
          <p:cNvPr id="32" name="CuadroTexto 31"/>
          <p:cNvSpPr txBox="1"/>
          <p:nvPr/>
        </p:nvSpPr>
        <p:spPr>
          <a:xfrm>
            <a:off x="251520" y="5723964"/>
            <a:ext cx="4104456" cy="369332"/>
          </a:xfrm>
          <a:prstGeom prst="rect">
            <a:avLst/>
          </a:prstGeom>
          <a:noFill/>
        </p:spPr>
        <p:txBody>
          <a:bodyPr wrap="square" rtlCol="0">
            <a:spAutoFit/>
          </a:bodyPr>
          <a:lstStyle/>
          <a:p>
            <a:r>
              <a:rPr lang="en-US" dirty="0"/>
              <a:t>Image[3][1] = Image[3 * 8 + 1]</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17</a:t>
            </a:fld>
            <a:endParaRPr lang="en-US" altLang="en-US"/>
          </a:p>
        </p:txBody>
      </p:sp>
      <p:cxnSp>
        <p:nvCxnSpPr>
          <p:cNvPr id="19" name="Conector recto de flecha 24"/>
          <p:cNvCxnSpPr>
            <a:endCxn id="9" idx="1"/>
          </p:cNvCxnSpPr>
          <p:nvPr/>
        </p:nvCxnSpPr>
        <p:spPr>
          <a:xfrm flipV="1">
            <a:off x="5111612" y="3193589"/>
            <a:ext cx="1521976" cy="38259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0817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24" grpId="0"/>
      <p:bldP spid="26" grpId="0"/>
      <p:bldP spid="29"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E5D416A-4B91-DB47-96B2-B5A66BAFEC27}"/>
              </a:ext>
            </a:extLst>
          </p:cNvPr>
          <p:cNvSpPr txBox="1">
            <a:spLocks/>
          </p:cNvSpPr>
          <p:nvPr/>
        </p:nvSpPr>
        <p:spPr bwMode="auto">
          <a:xfrm>
            <a:off x="228600" y="914400"/>
            <a:ext cx="8610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000" dirty="0"/>
              <a:t>GPUs grow beyond 100 GPU cores (SMs): </a:t>
            </a:r>
            <a:r>
              <a:rPr lang="en-US" sz="2000" dirty="0">
                <a:solidFill>
                  <a:srgbClr val="0070C0"/>
                </a:solidFill>
              </a:rPr>
              <a:t>a new level in the software hierarchy can improve execution efficiency</a:t>
            </a:r>
          </a:p>
          <a:p>
            <a:pPr lvl="1"/>
            <a:r>
              <a:rPr lang="en-US" sz="1800" dirty="0"/>
              <a:t>Programmatic control of </a:t>
            </a:r>
            <a:r>
              <a:rPr lang="en-US" sz="1800" dirty="0">
                <a:solidFill>
                  <a:srgbClr val="00B050"/>
                </a:solidFill>
              </a:rPr>
              <a:t>locality at a granularity larger than a single thread block on a single SM</a:t>
            </a:r>
          </a:p>
          <a:p>
            <a:r>
              <a:rPr lang="en-US" sz="2000" dirty="0"/>
              <a:t>Thread blocks </a:t>
            </a:r>
            <a:r>
              <a:rPr lang="en-US" sz="2000" dirty="0">
                <a:solidFill>
                  <a:srgbClr val="0070C0"/>
                </a:solidFill>
              </a:rPr>
              <a:t>in the same cluster can synchronize and exchange data</a:t>
            </a:r>
          </a:p>
          <a:p>
            <a:r>
              <a:rPr lang="en-US" sz="2000" dirty="0"/>
              <a:t>Thread blocks in the same cluster are guaranteed to be </a:t>
            </a:r>
            <a:r>
              <a:rPr lang="en-US" sz="2000" dirty="0">
                <a:solidFill>
                  <a:srgbClr val="7030A0"/>
                </a:solidFill>
              </a:rPr>
              <a:t>concurrently scheduled</a:t>
            </a:r>
          </a:p>
          <a:p>
            <a:pPr lvl="1"/>
            <a:r>
              <a:rPr lang="en-US" sz="1800" dirty="0"/>
              <a:t>Thread blocks in the same cluster run on the SMs within a GPU Processing Cluster (GPC)</a:t>
            </a:r>
          </a:p>
        </p:txBody>
      </p:sp>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a:xfrm>
            <a:off x="228600" y="0"/>
            <a:ext cx="8796404" cy="914400"/>
          </a:xfrm>
        </p:spPr>
        <p:txBody>
          <a:bodyPr/>
          <a:lstStyle/>
          <a:p>
            <a:r>
              <a:rPr lang="en-US" altLang="en-US" dirty="0">
                <a:ea typeface="ＭＳ Ｐゴシック" panose="020B0600070205080204" pitchFamily="34" charset="-128"/>
              </a:rPr>
              <a:t>NVIDIA H100: Thread Block Clusters</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174209" y="6496734"/>
            <a:ext cx="3357009" cy="215444"/>
          </a:xfrm>
          <a:prstGeom prst="rect">
            <a:avLst/>
          </a:prstGeom>
          <a:noFill/>
        </p:spPr>
        <p:txBody>
          <a:bodyPr wrap="none" rtlCol="0">
            <a:spAutoFit/>
          </a:bodyPr>
          <a:lstStyle/>
          <a:p>
            <a:pPr lvl="0" fontAlgn="base">
              <a:spcBef>
                <a:spcPct val="0"/>
              </a:spcBef>
              <a:spcAft>
                <a:spcPct val="0"/>
              </a:spcAft>
              <a:defRPr/>
            </a:pPr>
            <a:r>
              <a:rPr lang="en-US" sz="800" dirty="0">
                <a:solidFill>
                  <a:srgbClr val="0000FF"/>
                </a:solidFill>
                <a:latin typeface="Arial" panose="020B0604020202020204" pitchFamily="34" charset="0"/>
                <a:ea typeface="ＭＳ Ｐゴシック" panose="020B0600070205080204" pitchFamily="34" charset="-128"/>
                <a:hlinkClick r:id="rId3">
                  <a:extLst>
                    <a:ext uri="{A12FA001-AC4F-418D-AE19-62706E023703}">
                      <ahyp:hlinkClr xmlns:ahyp="http://schemas.microsoft.com/office/drawing/2018/hyperlinkcolor" val="tx"/>
                    </a:ext>
                  </a:extLst>
                </a:hlinkClick>
              </a:rPr>
              <a:t>https://developer.nvidia.com/blog/nvidia-hopper-architecture-in-depth/</a:t>
            </a:r>
            <a:endParaRPr lang="en-US" sz="800" dirty="0">
              <a:solidFill>
                <a:srgbClr val="0000FF"/>
              </a:solidFill>
              <a:latin typeface="Arial" panose="020B0604020202020204" pitchFamily="34" charset="0"/>
              <a:ea typeface="ＭＳ Ｐゴシック" panose="020B0600070205080204" pitchFamily="34" charset="-128"/>
            </a:endParaRPr>
          </a:p>
        </p:txBody>
      </p:sp>
      <p:pic>
        <p:nvPicPr>
          <p:cNvPr id="5" name="Picture 4">
            <a:extLst>
              <a:ext uri="{FF2B5EF4-FFF2-40B4-BE49-F238E27FC236}">
                <a16:creationId xmlns:a16="http://schemas.microsoft.com/office/drawing/2014/main" id="{690497DA-EF90-7C45-A948-D8D6B1921B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4365104"/>
            <a:ext cx="5292080" cy="1570742"/>
          </a:xfrm>
          <a:prstGeom prst="rect">
            <a:avLst/>
          </a:prstGeom>
        </p:spPr>
      </p:pic>
    </p:spTree>
    <p:extLst>
      <p:ext uri="{BB962C8B-B14F-4D97-AF65-F5344CB8AC3E}">
        <p14:creationId xmlns:p14="http://schemas.microsoft.com/office/powerpoint/2010/main" val="3290723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3F1ADF25-A6C6-4141-BA00-35D7F4077C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4365104"/>
            <a:ext cx="5292080" cy="1570742"/>
          </a:xfrm>
          <a:prstGeom prst="rect">
            <a:avLst/>
          </a:prstGeom>
        </p:spPr>
      </p:pic>
      <p:sp>
        <p:nvSpPr>
          <p:cNvPr id="17" name="Content Placeholder 2">
            <a:extLst>
              <a:ext uri="{FF2B5EF4-FFF2-40B4-BE49-F238E27FC236}">
                <a16:creationId xmlns:a16="http://schemas.microsoft.com/office/drawing/2014/main" id="{1F55D759-C618-784E-A591-338EF92349C4}"/>
              </a:ext>
            </a:extLst>
          </p:cNvPr>
          <p:cNvSpPr txBox="1">
            <a:spLocks/>
          </p:cNvSpPr>
          <p:nvPr/>
        </p:nvSpPr>
        <p:spPr bwMode="auto">
          <a:xfrm>
            <a:off x="228600" y="914400"/>
            <a:ext cx="8610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000" dirty="0"/>
              <a:t>GPUs grow beyond 100 GPU cores (SMs): </a:t>
            </a:r>
            <a:r>
              <a:rPr lang="en-US" sz="2000" dirty="0">
                <a:solidFill>
                  <a:srgbClr val="0070C0"/>
                </a:solidFill>
              </a:rPr>
              <a:t>a new level in the software hierarchy can improve execution efficiency</a:t>
            </a:r>
          </a:p>
          <a:p>
            <a:pPr lvl="1"/>
            <a:r>
              <a:rPr lang="en-US" sz="1800" dirty="0"/>
              <a:t>Programmatic control of </a:t>
            </a:r>
            <a:r>
              <a:rPr lang="en-US" sz="1800" dirty="0">
                <a:solidFill>
                  <a:srgbClr val="00B050"/>
                </a:solidFill>
              </a:rPr>
              <a:t>locality at a granularity larger than a single thread block on a single SM</a:t>
            </a:r>
          </a:p>
          <a:p>
            <a:r>
              <a:rPr lang="en-US" sz="2000" dirty="0"/>
              <a:t>Thread blocks </a:t>
            </a:r>
            <a:r>
              <a:rPr lang="en-US" sz="2000" dirty="0">
                <a:solidFill>
                  <a:srgbClr val="0070C0"/>
                </a:solidFill>
              </a:rPr>
              <a:t>in the same cluster can synchronize and exchange data</a:t>
            </a:r>
          </a:p>
          <a:p>
            <a:r>
              <a:rPr lang="en-US" sz="2000" dirty="0"/>
              <a:t>Thread blocks in the same cluster are guaranteed to be </a:t>
            </a:r>
            <a:r>
              <a:rPr lang="en-US" sz="2000" dirty="0">
                <a:solidFill>
                  <a:srgbClr val="7030A0"/>
                </a:solidFill>
              </a:rPr>
              <a:t>concurrently scheduled</a:t>
            </a:r>
          </a:p>
          <a:p>
            <a:pPr lvl="1"/>
            <a:r>
              <a:rPr lang="en-US" sz="1800" dirty="0"/>
              <a:t>Thread blocks in the same cluster run on the SMs within a GPU Processing Cluster (GPC)</a:t>
            </a:r>
          </a:p>
        </p:txBody>
      </p:sp>
      <p:pic>
        <p:nvPicPr>
          <p:cNvPr id="8" name="Picture 7">
            <a:extLst>
              <a:ext uri="{FF2B5EF4-FFF2-40B4-BE49-F238E27FC236}">
                <a16:creationId xmlns:a16="http://schemas.microsoft.com/office/drawing/2014/main" id="{39F597A2-BE50-244E-B0CD-36E985FD42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082998"/>
            <a:ext cx="9144000" cy="4082306"/>
          </a:xfrm>
          <a:prstGeom prst="rect">
            <a:avLst/>
          </a:prstGeom>
        </p:spPr>
      </p:pic>
      <p:pic>
        <p:nvPicPr>
          <p:cNvPr id="6" name="Picture 5">
            <a:extLst>
              <a:ext uri="{FF2B5EF4-FFF2-40B4-BE49-F238E27FC236}">
                <a16:creationId xmlns:a16="http://schemas.microsoft.com/office/drawing/2014/main" id="{D4DFD800-C3D9-1742-AF8B-0A07E2B4916E}"/>
              </a:ext>
            </a:extLst>
          </p:cNvPr>
          <p:cNvPicPr>
            <a:picLocks noChangeAspect="1"/>
          </p:cNvPicPr>
          <p:nvPr/>
        </p:nvPicPr>
        <p:blipFill>
          <a:blip r:embed="rId5"/>
          <a:stretch>
            <a:fillRect/>
          </a:stretch>
        </p:blipFill>
        <p:spPr>
          <a:xfrm>
            <a:off x="6553200" y="4337438"/>
            <a:ext cx="1973897" cy="1471284"/>
          </a:xfrm>
          <a:prstGeom prst="rect">
            <a:avLst/>
          </a:prstGeom>
        </p:spPr>
      </p:pic>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a:xfrm>
            <a:off x="228600" y="0"/>
            <a:ext cx="8796404" cy="914400"/>
          </a:xfrm>
        </p:spPr>
        <p:txBody>
          <a:bodyPr/>
          <a:lstStyle/>
          <a:p>
            <a:r>
              <a:rPr lang="en-US" altLang="en-US" dirty="0">
                <a:ea typeface="ＭＳ Ｐゴシック" panose="020B0600070205080204" pitchFamily="34" charset="-128"/>
              </a:rPr>
              <a:t>NVIDIA H100: Thread Block Clusters</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174209" y="6496734"/>
            <a:ext cx="3357009" cy="215444"/>
          </a:xfrm>
          <a:prstGeom prst="rect">
            <a:avLst/>
          </a:prstGeom>
          <a:noFill/>
        </p:spPr>
        <p:txBody>
          <a:bodyPr wrap="none" rtlCol="0">
            <a:spAutoFit/>
          </a:bodyPr>
          <a:lstStyle/>
          <a:p>
            <a:pPr lvl="0" fontAlgn="base">
              <a:spcBef>
                <a:spcPct val="0"/>
              </a:spcBef>
              <a:spcAft>
                <a:spcPct val="0"/>
              </a:spcAft>
              <a:defRPr/>
            </a:pPr>
            <a:r>
              <a:rPr lang="en-US" sz="800" dirty="0">
                <a:solidFill>
                  <a:srgbClr val="0000FF"/>
                </a:solidFill>
                <a:latin typeface="Arial" panose="020B0604020202020204" pitchFamily="34" charset="0"/>
                <a:ea typeface="ＭＳ Ｐゴシック" panose="020B0600070205080204" pitchFamily="34" charset="-128"/>
                <a:hlinkClick r:id="rId6">
                  <a:extLst>
                    <a:ext uri="{A12FA001-AC4F-418D-AE19-62706E023703}">
                      <ahyp:hlinkClr xmlns:ahyp="http://schemas.microsoft.com/office/drawing/2018/hyperlinkcolor" val="tx"/>
                    </a:ext>
                  </a:extLst>
                </a:hlinkClick>
              </a:rPr>
              <a:t>https://developer.nvidia.com/blog/nvidia-hopper-architecture-in-depth/</a:t>
            </a:r>
            <a:endParaRPr lang="en-US" sz="800" dirty="0">
              <a:solidFill>
                <a:srgbClr val="0000FF"/>
              </a:solidFill>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91495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1000"/>
                                        <p:tgtEl>
                                          <p:spTgt spid="8"/>
                                        </p:tgtEl>
                                      </p:cBhvr>
                                    </p:animEffect>
                                    <p:set>
                                      <p:cBhvr>
                                        <p:cTn id="7" dur="1" fill="hold">
                                          <p:stCondLst>
                                            <p:cond delay="999"/>
                                          </p:stCondLst>
                                        </p:cTn>
                                        <p:tgtEl>
                                          <p:spTgt spid="8"/>
                                        </p:tgtEl>
                                        <p:attrNameLst>
                                          <p:attrName>style.visibility</p:attrName>
                                        </p:attrNameLst>
                                      </p:cBhvr>
                                      <p:to>
                                        <p:strVal val="hidden"/>
                                      </p:to>
                                    </p:set>
                                  </p:childTnLst>
                                </p:cTn>
                              </p:par>
                              <p:par>
                                <p:cTn id="8" presetID="53"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366713" y="1747838"/>
            <a:ext cx="8428037" cy="995362"/>
          </a:xfrm>
        </p:spPr>
        <p:txBody>
          <a:bodyPr/>
          <a:lstStyle/>
          <a:p>
            <a:pPr algn="ctr" eaLnBrk="1" hangingPunct="1"/>
            <a:r>
              <a:rPr lang="en-US" altLang="en-US">
                <a:ea typeface="ＭＳ Ｐゴシック" panose="020B0600070205080204" pitchFamily="34" charset="-128"/>
              </a:rPr>
              <a:t>GPU Programming</a:t>
            </a:r>
            <a:endParaRPr lang="en-US" altLang="en-US" dirty="0">
              <a:ea typeface="ＭＳ Ｐゴシック" panose="020B0600070205080204" pitchFamily="34" charset="-128"/>
            </a:endParaRP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20822710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4DFD800-C3D9-1742-AF8B-0A07E2B4916E}"/>
              </a:ext>
            </a:extLst>
          </p:cNvPr>
          <p:cNvPicPr>
            <a:picLocks noChangeAspect="1"/>
          </p:cNvPicPr>
          <p:nvPr/>
        </p:nvPicPr>
        <p:blipFill>
          <a:blip r:embed="rId3"/>
          <a:stretch>
            <a:fillRect/>
          </a:stretch>
        </p:blipFill>
        <p:spPr>
          <a:xfrm>
            <a:off x="6553200" y="4337438"/>
            <a:ext cx="1973897" cy="1471284"/>
          </a:xfrm>
          <a:prstGeom prst="rect">
            <a:avLst/>
          </a:prstGeom>
        </p:spPr>
      </p:pic>
      <p:sp>
        <p:nvSpPr>
          <p:cNvPr id="12" name="Content Placeholder 2">
            <a:extLst>
              <a:ext uri="{FF2B5EF4-FFF2-40B4-BE49-F238E27FC236}">
                <a16:creationId xmlns:a16="http://schemas.microsoft.com/office/drawing/2014/main" id="{4E5D416A-4B91-DB47-96B2-B5A66BAFEC27}"/>
              </a:ext>
            </a:extLst>
          </p:cNvPr>
          <p:cNvSpPr txBox="1">
            <a:spLocks/>
          </p:cNvSpPr>
          <p:nvPr/>
        </p:nvSpPr>
        <p:spPr bwMode="auto">
          <a:xfrm>
            <a:off x="228600" y="914400"/>
            <a:ext cx="8610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000" dirty="0"/>
              <a:t>GPUs grow beyond 100 GPU cores (SMs): </a:t>
            </a:r>
            <a:r>
              <a:rPr lang="en-US" sz="2000" dirty="0">
                <a:solidFill>
                  <a:srgbClr val="0070C0"/>
                </a:solidFill>
              </a:rPr>
              <a:t>a new level in the software hierarchy can improve execution efficiency</a:t>
            </a:r>
          </a:p>
          <a:p>
            <a:pPr lvl="1"/>
            <a:r>
              <a:rPr lang="en-US" sz="1800" dirty="0"/>
              <a:t>Programmatic control of </a:t>
            </a:r>
            <a:r>
              <a:rPr lang="en-US" sz="1800" dirty="0">
                <a:solidFill>
                  <a:srgbClr val="00B050"/>
                </a:solidFill>
              </a:rPr>
              <a:t>locality at a granularity larger than a single thread block on a single SM</a:t>
            </a:r>
          </a:p>
          <a:p>
            <a:r>
              <a:rPr lang="en-US" sz="2000" dirty="0"/>
              <a:t>Thread blocks </a:t>
            </a:r>
            <a:r>
              <a:rPr lang="en-US" sz="2000" dirty="0">
                <a:solidFill>
                  <a:srgbClr val="0070C0"/>
                </a:solidFill>
              </a:rPr>
              <a:t>in the same cluster can synchronize and exchange data</a:t>
            </a:r>
          </a:p>
          <a:p>
            <a:r>
              <a:rPr lang="en-US" sz="2000" dirty="0"/>
              <a:t>Thread blocks in the same cluster are guaranteed to be </a:t>
            </a:r>
            <a:r>
              <a:rPr lang="en-US" sz="2000" dirty="0">
                <a:solidFill>
                  <a:srgbClr val="7030A0"/>
                </a:solidFill>
              </a:rPr>
              <a:t>concurrently scheduled</a:t>
            </a:r>
          </a:p>
          <a:p>
            <a:pPr lvl="1"/>
            <a:r>
              <a:rPr lang="en-US" sz="1800" dirty="0"/>
              <a:t>Thread blocks in the same cluster run on the SMs within a GPU Processing Cluster (GPC)</a:t>
            </a:r>
          </a:p>
          <a:p>
            <a:pPr lvl="1"/>
            <a:r>
              <a:rPr lang="en-US" sz="1800" dirty="0"/>
              <a:t>Data sharing via SM-to-SM network in a GPC</a:t>
            </a:r>
          </a:p>
        </p:txBody>
      </p:sp>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a:xfrm>
            <a:off x="228600" y="0"/>
            <a:ext cx="8796404" cy="914400"/>
          </a:xfrm>
        </p:spPr>
        <p:txBody>
          <a:bodyPr/>
          <a:lstStyle/>
          <a:p>
            <a:r>
              <a:rPr lang="en-US" altLang="en-US" dirty="0">
                <a:ea typeface="ＭＳ Ｐゴシック" panose="020B0600070205080204" pitchFamily="34" charset="-128"/>
              </a:rPr>
              <a:t>NVIDIA H100: Thread Block Clusters</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174209" y="6496734"/>
            <a:ext cx="3357009" cy="215444"/>
          </a:xfrm>
          <a:prstGeom prst="rect">
            <a:avLst/>
          </a:prstGeom>
          <a:noFill/>
        </p:spPr>
        <p:txBody>
          <a:bodyPr wrap="none" rtlCol="0">
            <a:spAutoFit/>
          </a:bodyPr>
          <a:lstStyle/>
          <a:p>
            <a:pPr lvl="0" fontAlgn="base">
              <a:spcBef>
                <a:spcPct val="0"/>
              </a:spcBef>
              <a:spcAft>
                <a:spcPct val="0"/>
              </a:spcAft>
              <a:defRPr/>
            </a:pPr>
            <a:r>
              <a:rPr lang="en-US" sz="800" dirty="0">
                <a:solidFill>
                  <a:srgbClr val="0000FF"/>
                </a:solidFill>
                <a:latin typeface="Arial" panose="020B0604020202020204" pitchFamily="34" charset="0"/>
                <a:ea typeface="ＭＳ Ｐゴシック" panose="020B0600070205080204" pitchFamily="34" charset="-128"/>
                <a:hlinkClick r:id="rId4">
                  <a:extLst>
                    <a:ext uri="{A12FA001-AC4F-418D-AE19-62706E023703}">
                      <ahyp:hlinkClr xmlns:ahyp="http://schemas.microsoft.com/office/drawing/2018/hyperlinkcolor" val="tx"/>
                    </a:ext>
                  </a:extLst>
                </a:hlinkClick>
              </a:rPr>
              <a:t>https://developer.nvidia.com/blog/nvidia-hopper-architecture-in-depth/</a:t>
            </a:r>
            <a:endParaRPr lang="en-US" sz="800" dirty="0">
              <a:solidFill>
                <a:srgbClr val="0000FF"/>
              </a:solidFill>
              <a:latin typeface="Arial" panose="020B0604020202020204" pitchFamily="34" charset="0"/>
              <a:ea typeface="ＭＳ Ｐゴシック" panose="020B0600070205080204" pitchFamily="34" charset="-128"/>
            </a:endParaRPr>
          </a:p>
        </p:txBody>
      </p:sp>
      <p:sp>
        <p:nvSpPr>
          <p:cNvPr id="13" name="Content Placeholder 2">
            <a:extLst>
              <a:ext uri="{FF2B5EF4-FFF2-40B4-BE49-F238E27FC236}">
                <a16:creationId xmlns:a16="http://schemas.microsoft.com/office/drawing/2014/main" id="{49C68E0C-9658-6549-8340-93F9CEA7EF93}"/>
              </a:ext>
            </a:extLst>
          </p:cNvPr>
          <p:cNvSpPr>
            <a:spLocks noGrp="1"/>
          </p:cNvSpPr>
          <p:nvPr>
            <p:ph idx="1"/>
          </p:nvPr>
        </p:nvSpPr>
        <p:spPr>
          <a:xfrm>
            <a:off x="228600" y="5949280"/>
            <a:ext cx="8610600" cy="457200"/>
          </a:xfrm>
        </p:spPr>
        <p:txBody>
          <a:bodyPr anchor="ctr"/>
          <a:lstStyle/>
          <a:p>
            <a:pPr marL="0" algn="ctr">
              <a:spcBef>
                <a:spcPts val="0"/>
              </a:spcBef>
              <a:buFont typeface="Wingdings" pitchFamily="2" charset="2"/>
              <a:buNone/>
            </a:pPr>
            <a:r>
              <a:rPr lang="en-US" altLang="en-US" dirty="0">
                <a:solidFill>
                  <a:schemeClr val="accent6">
                    <a:lumMod val="60000"/>
                    <a:lumOff val="40000"/>
                  </a:schemeClr>
                </a:solidFill>
                <a:ea typeface="ＭＳ Ｐゴシック" panose="020B0600070205080204" pitchFamily="34" charset="-128"/>
              </a:rPr>
              <a:t>Thread</a:t>
            </a:r>
            <a:r>
              <a:rPr lang="en-US" altLang="en-US" dirty="0">
                <a:ea typeface="ＭＳ Ｐゴシック" panose="020B0600070205080204" pitchFamily="34" charset="-128"/>
              </a:rPr>
              <a:t> </a:t>
            </a:r>
            <a:r>
              <a:rPr lang="en-US" altLang="en-US" dirty="0">
                <a:solidFill>
                  <a:srgbClr val="00B050"/>
                </a:solidFill>
                <a:ea typeface="ＭＳ Ｐゴシック" panose="020B0600070205080204" pitchFamily="34" charset="-128"/>
              </a:rPr>
              <a:t>-</a:t>
            </a:r>
            <a:r>
              <a:rPr lang="en-US" altLang="en-US" dirty="0">
                <a:ea typeface="ＭＳ Ｐゴシック" panose="020B0600070205080204" pitchFamily="34" charset="-128"/>
              </a:rPr>
              <a:t> </a:t>
            </a:r>
            <a:r>
              <a:rPr lang="en-US" altLang="en-US" dirty="0">
                <a:solidFill>
                  <a:schemeClr val="accent6"/>
                </a:solidFill>
                <a:ea typeface="ＭＳ Ｐゴシック" panose="020B0600070205080204" pitchFamily="34" charset="-128"/>
              </a:rPr>
              <a:t>Thread block</a:t>
            </a:r>
            <a:r>
              <a:rPr lang="en-US" altLang="en-US" dirty="0">
                <a:ea typeface="ＭＳ Ｐゴシック" panose="020B0600070205080204" pitchFamily="34" charset="-128"/>
              </a:rPr>
              <a:t> </a:t>
            </a:r>
            <a:r>
              <a:rPr lang="en-US" altLang="en-US" dirty="0">
                <a:solidFill>
                  <a:srgbClr val="00B050"/>
                </a:solidFill>
                <a:ea typeface="ＭＳ Ｐゴシック" panose="020B0600070205080204" pitchFamily="34" charset="-128"/>
              </a:rPr>
              <a:t>-</a:t>
            </a:r>
            <a:r>
              <a:rPr lang="en-US" altLang="en-US" dirty="0">
                <a:ea typeface="ＭＳ Ｐゴシック" panose="020B0600070205080204" pitchFamily="34" charset="-128"/>
              </a:rPr>
              <a:t> </a:t>
            </a:r>
            <a:r>
              <a:rPr lang="en-US" altLang="en-US" dirty="0">
                <a:solidFill>
                  <a:schemeClr val="accent6">
                    <a:lumMod val="75000"/>
                  </a:schemeClr>
                </a:solidFill>
                <a:ea typeface="ＭＳ Ｐゴシック" panose="020B0600070205080204" pitchFamily="34" charset="-128"/>
              </a:rPr>
              <a:t>Thread block cluster</a:t>
            </a:r>
            <a:r>
              <a:rPr lang="en-US" altLang="en-US" dirty="0">
                <a:ea typeface="ＭＳ Ｐゴシック" panose="020B0600070205080204" pitchFamily="34" charset="-128"/>
              </a:rPr>
              <a:t> </a:t>
            </a:r>
            <a:r>
              <a:rPr lang="en-US" altLang="en-US" dirty="0">
                <a:solidFill>
                  <a:srgbClr val="00B050"/>
                </a:solidFill>
                <a:ea typeface="ＭＳ Ｐゴシック" panose="020B0600070205080204" pitchFamily="34" charset="-128"/>
              </a:rPr>
              <a:t>-</a:t>
            </a:r>
            <a:r>
              <a:rPr lang="en-US" altLang="en-US" dirty="0">
                <a:ea typeface="ＭＳ Ｐゴシック" panose="020B0600070205080204" pitchFamily="34" charset="-128"/>
              </a:rPr>
              <a:t> </a:t>
            </a:r>
            <a:r>
              <a:rPr lang="en-US" altLang="en-US" dirty="0">
                <a:solidFill>
                  <a:schemeClr val="accent6">
                    <a:lumMod val="50000"/>
                  </a:schemeClr>
                </a:solidFill>
                <a:ea typeface="ＭＳ Ｐゴシック" panose="020B0600070205080204" pitchFamily="34" charset="-128"/>
              </a:rPr>
              <a:t>Grid</a:t>
            </a:r>
          </a:p>
        </p:txBody>
      </p:sp>
      <p:pic>
        <p:nvPicPr>
          <p:cNvPr id="14" name="Picture 13">
            <a:extLst>
              <a:ext uri="{FF2B5EF4-FFF2-40B4-BE49-F238E27FC236}">
                <a16:creationId xmlns:a16="http://schemas.microsoft.com/office/drawing/2014/main" id="{EE610BD8-9E38-2C4C-87C3-8EF821E99E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528" y="4365104"/>
            <a:ext cx="5292080" cy="1570742"/>
          </a:xfrm>
          <a:prstGeom prst="rect">
            <a:avLst/>
          </a:prstGeom>
        </p:spPr>
      </p:pic>
    </p:spTree>
    <p:extLst>
      <p:ext uri="{BB962C8B-B14F-4D97-AF65-F5344CB8AC3E}">
        <p14:creationId xmlns:p14="http://schemas.microsoft.com/office/powerpoint/2010/main" val="1691240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wipe(left)">
                                      <p:cBhvr>
                                        <p:cTn id="11"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366713" y="1747838"/>
            <a:ext cx="8428037" cy="995362"/>
          </a:xfrm>
        </p:spPr>
        <p:txBody>
          <a:bodyPr/>
          <a:lstStyle/>
          <a:p>
            <a:pPr algn="ctr" eaLnBrk="1" hangingPunct="1"/>
            <a:r>
              <a:rPr lang="en-US" altLang="en-US" dirty="0">
                <a:ea typeface="ＭＳ Ｐゴシック" panose="020B0600070205080204" pitchFamily="34" charset="-128"/>
              </a:rPr>
              <a:t>GPU Memories</a:t>
            </a: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3388385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H100 Block Diagram</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254000" y="5517232"/>
            <a:ext cx="8643938" cy="801018"/>
          </a:xfrm>
        </p:spPr>
        <p:txBody>
          <a:bodyPr/>
          <a:lstStyle/>
          <a:p>
            <a:pPr algn="ctr">
              <a:buFont typeface="Wingdings" pitchFamily="2" charset="2"/>
              <a:buNone/>
            </a:pPr>
            <a:r>
              <a:rPr lang="en-US" altLang="en-US" dirty="0">
                <a:ea typeface="ＭＳ Ｐゴシック" panose="020B0600070205080204" pitchFamily="34" charset="-128"/>
              </a:rPr>
              <a:t>144 cores on the full GH100</a:t>
            </a:r>
          </a:p>
          <a:p>
            <a:pPr algn="ctr">
              <a:buFont typeface="Wingdings" pitchFamily="2" charset="2"/>
              <a:buNone/>
            </a:pPr>
            <a:r>
              <a:rPr lang="en-US" altLang="en-US" sz="1800" dirty="0">
                <a:ea typeface="ＭＳ Ｐゴシック" panose="020B0600070205080204" pitchFamily="34" charset="-128"/>
              </a:rPr>
              <a:t>60MB L2 cache</a:t>
            </a:r>
          </a:p>
        </p:txBody>
      </p:sp>
      <p:sp>
        <p:nvSpPr>
          <p:cNvPr id="3" name="TextBox 2"/>
          <p:cNvSpPr txBox="1"/>
          <p:nvPr/>
        </p:nvSpPr>
        <p:spPr>
          <a:xfrm>
            <a:off x="5734092" y="5110983"/>
            <a:ext cx="3409908" cy="215444"/>
          </a:xfrm>
          <a:prstGeom prst="rect">
            <a:avLst/>
          </a:prstGeom>
          <a:noFill/>
        </p:spPr>
        <p:txBody>
          <a:bodyPr wrap="none" rtlCol="0">
            <a:spAutoFit/>
          </a:bodyPr>
          <a:lstStyle/>
          <a:p>
            <a:r>
              <a:rPr lang="en-US" sz="800" dirty="0">
                <a:hlinkClick r:id="rId3"/>
              </a:rPr>
              <a:t>https://developer.nvidia.com/blog/nvidia-hopper-architecture-in-depth/</a:t>
            </a:r>
            <a:endParaRPr lang="en-US" sz="800" dirty="0"/>
          </a:p>
        </p:txBody>
      </p:sp>
      <p:sp>
        <p:nvSpPr>
          <p:cNvPr id="7"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4" name="Picture 3">
            <a:extLst>
              <a:ext uri="{FF2B5EF4-FFF2-40B4-BE49-F238E27FC236}">
                <a16:creationId xmlns:a16="http://schemas.microsoft.com/office/drawing/2014/main" id="{48CF0C27-3E87-E548-8B43-9405ADC628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52736"/>
            <a:ext cx="9144000" cy="4082306"/>
          </a:xfrm>
          <a:prstGeom prst="rect">
            <a:avLst/>
          </a:prstGeom>
        </p:spPr>
      </p:pic>
    </p:spTree>
    <p:extLst>
      <p:ext uri="{BB962C8B-B14F-4D97-AF65-F5344CB8AC3E}">
        <p14:creationId xmlns:p14="http://schemas.microsoft.com/office/powerpoint/2010/main" val="3279188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H100 Core</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4644008" y="1043617"/>
            <a:ext cx="3661439" cy="1066800"/>
          </a:xfrm>
        </p:spPr>
        <p:txBody>
          <a:bodyPr anchor="t"/>
          <a:lstStyle/>
          <a:p>
            <a:pPr>
              <a:buFont typeface="Wingdings" pitchFamily="2" charset="2"/>
              <a:buNone/>
            </a:pPr>
            <a:r>
              <a:rPr lang="en-US" altLang="en-US" sz="1600" dirty="0">
                <a:ea typeface="ＭＳ Ｐゴシック" panose="020B0600070205080204" pitchFamily="34" charset="-128"/>
              </a:rPr>
              <a:t>48 TFLOPS Single Precision*</a:t>
            </a:r>
          </a:p>
          <a:p>
            <a:pPr>
              <a:buFont typeface="Wingdings" pitchFamily="2" charset="2"/>
              <a:buNone/>
            </a:pPr>
            <a:r>
              <a:rPr lang="en-US" altLang="en-US" sz="1600" dirty="0">
                <a:ea typeface="ＭＳ Ｐゴシック" panose="020B0600070205080204" pitchFamily="34" charset="-128"/>
              </a:rPr>
              <a:t>24 TFLOPS Double Precision*</a:t>
            </a:r>
          </a:p>
          <a:p>
            <a:pPr>
              <a:buFont typeface="Wingdings" pitchFamily="2" charset="2"/>
              <a:buNone/>
            </a:pPr>
            <a:r>
              <a:rPr lang="en-US" altLang="en-US" sz="1600" dirty="0">
                <a:ea typeface="ＭＳ Ｐゴシック" panose="020B0600070205080204" pitchFamily="34" charset="-128"/>
              </a:rPr>
              <a:t>800 TFLOPS (FP16, Tensor Cores)*</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226924" y="6367946"/>
            <a:ext cx="3409908" cy="400110"/>
          </a:xfrm>
          <a:prstGeom prst="rect">
            <a:avLst/>
          </a:prstGeom>
          <a:noFill/>
        </p:spPr>
        <p:txBody>
          <a:bodyPr wrap="none" rtlCol="0">
            <a:spAutoFit/>
          </a:bodyPr>
          <a:lstStyle/>
          <a:p>
            <a:r>
              <a:rPr lang="en-US" sz="800" dirty="0">
                <a:hlinkClick r:id="rId3"/>
              </a:rPr>
              <a:t>https://developer.nvidia.com/blog/nvidia-hopper-architecture-in-depth/</a:t>
            </a:r>
            <a:endParaRPr lang="en-US" sz="800" dirty="0"/>
          </a:p>
          <a:p>
            <a:r>
              <a:rPr lang="en-US" sz="1200" dirty="0"/>
              <a:t>* Preliminary performance estimates</a:t>
            </a:r>
          </a:p>
        </p:txBody>
      </p:sp>
      <p:pic>
        <p:nvPicPr>
          <p:cNvPr id="3" name="Picture 2">
            <a:extLst>
              <a:ext uri="{FF2B5EF4-FFF2-40B4-BE49-F238E27FC236}">
                <a16:creationId xmlns:a16="http://schemas.microsoft.com/office/drawing/2014/main" id="{901F0E46-2D3E-1946-B41D-E8CB57157D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924" y="958416"/>
            <a:ext cx="3852213" cy="5359834"/>
          </a:xfrm>
          <a:prstGeom prst="rect">
            <a:avLst/>
          </a:prstGeom>
        </p:spPr>
      </p:pic>
      <p:pic>
        <p:nvPicPr>
          <p:cNvPr id="6" name="Picture 5">
            <a:extLst>
              <a:ext uri="{FF2B5EF4-FFF2-40B4-BE49-F238E27FC236}">
                <a16:creationId xmlns:a16="http://schemas.microsoft.com/office/drawing/2014/main" id="{2FBD0450-3AD0-B847-8068-CE2AE96C0E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5976" y="3173171"/>
            <a:ext cx="4571999" cy="2488077"/>
          </a:xfrm>
          <a:prstGeom prst="rect">
            <a:avLst/>
          </a:prstGeom>
        </p:spPr>
      </p:pic>
      <p:sp>
        <p:nvSpPr>
          <p:cNvPr id="4" name="Oval 3"/>
          <p:cNvSpPr/>
          <p:nvPr/>
        </p:nvSpPr>
        <p:spPr bwMode="auto">
          <a:xfrm>
            <a:off x="3310136" y="1988840"/>
            <a:ext cx="685800" cy="1295400"/>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7" name="Straight Arrow Connector 6"/>
          <p:cNvCxnSpPr>
            <a:cxnSpLocks/>
            <a:stCxn id="4" idx="6"/>
          </p:cNvCxnSpPr>
          <p:nvPr/>
        </p:nvCxnSpPr>
        <p:spPr bwMode="auto">
          <a:xfrm>
            <a:off x="3995936" y="2636540"/>
            <a:ext cx="990600" cy="571500"/>
          </a:xfrm>
          <a:prstGeom prst="straightConnector1">
            <a:avLst/>
          </a:prstGeom>
          <a:solidFill>
            <a:srgbClr val="C0C0C0"/>
          </a:solidFill>
          <a:ln w="38100"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30183387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Memory in the GPU Architecture</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63" name="Group 62">
            <a:extLst>
              <a:ext uri="{FF2B5EF4-FFF2-40B4-BE49-F238E27FC236}">
                <a16:creationId xmlns:a16="http://schemas.microsoft.com/office/drawing/2014/main" id="{83245DBE-7C74-8D4D-B2B4-CA3B77ABE474}"/>
              </a:ext>
            </a:extLst>
          </p:cNvPr>
          <p:cNvGrpSpPr/>
          <p:nvPr/>
        </p:nvGrpSpPr>
        <p:grpSpPr>
          <a:xfrm>
            <a:off x="1259632" y="1398686"/>
            <a:ext cx="7242546" cy="3149329"/>
            <a:chOff x="950727" y="1690048"/>
            <a:chExt cx="7242546" cy="3149329"/>
          </a:xfrm>
        </p:grpSpPr>
        <p:sp>
          <p:nvSpPr>
            <p:cNvPr id="82" name="TextBox 8">
              <a:extLst>
                <a:ext uri="{FF2B5EF4-FFF2-40B4-BE49-F238E27FC236}">
                  <a16:creationId xmlns:a16="http://schemas.microsoft.com/office/drawing/2014/main" id="{9B6461DD-DB21-AC41-9D23-C2997A61866D}"/>
                </a:ext>
              </a:extLst>
            </p:cNvPr>
            <p:cNvSpPr txBox="1"/>
            <p:nvPr/>
          </p:nvSpPr>
          <p:spPr>
            <a:xfrm>
              <a:off x="5516499" y="2759047"/>
              <a:ext cx="426364" cy="51504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rPr>
                <a:t>…</a:t>
              </a:r>
            </a:p>
          </p:txBody>
        </p:sp>
        <p:sp>
          <p:nvSpPr>
            <p:cNvPr id="83" name="Rectangle 82">
              <a:extLst>
                <a:ext uri="{FF2B5EF4-FFF2-40B4-BE49-F238E27FC236}">
                  <a16:creationId xmlns:a16="http://schemas.microsoft.com/office/drawing/2014/main" id="{276F10E9-5D35-C047-9389-5743472286EE}"/>
                </a:ext>
              </a:extLst>
            </p:cNvPr>
            <p:cNvSpPr/>
            <p:nvPr/>
          </p:nvSpPr>
          <p:spPr>
            <a:xfrm>
              <a:off x="950727" y="1690689"/>
              <a:ext cx="1979133" cy="3148688"/>
            </a:xfrm>
            <a:prstGeom prst="rect">
              <a:avLst/>
            </a:prstGeom>
            <a:solidFill>
              <a:srgbClr val="9DC3E6"/>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rPr>
                <a:t>SM</a:t>
              </a:r>
            </a:p>
          </p:txBody>
        </p:sp>
        <p:sp>
          <p:nvSpPr>
            <p:cNvPr id="84" name="Rectangle 83">
              <a:extLst>
                <a:ext uri="{FF2B5EF4-FFF2-40B4-BE49-F238E27FC236}">
                  <a16:creationId xmlns:a16="http://schemas.microsoft.com/office/drawing/2014/main" id="{A9252F14-ED24-A44E-AE4B-2FA08A12D044}"/>
                </a:ext>
              </a:extLst>
            </p:cNvPr>
            <p:cNvSpPr/>
            <p:nvPr/>
          </p:nvSpPr>
          <p:spPr>
            <a:xfrm>
              <a:off x="1033577"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85" name="Rectangle 84">
              <a:extLst>
                <a:ext uri="{FF2B5EF4-FFF2-40B4-BE49-F238E27FC236}">
                  <a16:creationId xmlns:a16="http://schemas.microsoft.com/office/drawing/2014/main" id="{14C3374C-D071-BF40-B124-324BE482074B}"/>
                </a:ext>
              </a:extLst>
            </p:cNvPr>
            <p:cNvSpPr/>
            <p:nvPr/>
          </p:nvSpPr>
          <p:spPr>
            <a:xfrm>
              <a:off x="1033576" y="1984867"/>
              <a:ext cx="1784276" cy="313189"/>
            </a:xfrm>
            <a:prstGeom prst="rect">
              <a:avLst/>
            </a:prstGeom>
            <a:solidFill>
              <a:schemeClr val="accent1">
                <a:lumMod val="40000"/>
                <a:lumOff val="60000"/>
              </a:schemeClr>
            </a:solidFill>
            <a:ln>
              <a:solidFill>
                <a:schemeClr val="accent1"/>
              </a:solidFill>
            </a:ln>
            <a:effectLst/>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C000">
                      <a:lumMod val="50000"/>
                    </a:srgbClr>
                  </a:solidFill>
                  <a:effectLst/>
                  <a:uLnTx/>
                  <a:uFillTx/>
                  <a:latin typeface="Calibri" panose="020F0502020204030204"/>
                  <a:ea typeface="+mn-ea"/>
                  <a:cs typeface="+mn-cs"/>
                </a:rPr>
                <a:t>Control</a:t>
              </a:r>
            </a:p>
          </p:txBody>
        </p:sp>
        <p:sp>
          <p:nvSpPr>
            <p:cNvPr id="86" name="Rectangle 85">
              <a:extLst>
                <a:ext uri="{FF2B5EF4-FFF2-40B4-BE49-F238E27FC236}">
                  <a16:creationId xmlns:a16="http://schemas.microsoft.com/office/drawing/2014/main" id="{1E6141C9-64F2-E147-84F7-633ACB5BDBAD}"/>
                </a:ext>
              </a:extLst>
            </p:cNvPr>
            <p:cNvSpPr/>
            <p:nvPr/>
          </p:nvSpPr>
          <p:spPr>
            <a:xfrm>
              <a:off x="1491653"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87" name="Rectangle 86">
              <a:extLst>
                <a:ext uri="{FF2B5EF4-FFF2-40B4-BE49-F238E27FC236}">
                  <a16:creationId xmlns:a16="http://schemas.microsoft.com/office/drawing/2014/main" id="{4228492C-83A0-4647-A270-788F43A78BE2}"/>
                </a:ext>
              </a:extLst>
            </p:cNvPr>
            <p:cNvSpPr/>
            <p:nvPr/>
          </p:nvSpPr>
          <p:spPr>
            <a:xfrm>
              <a:off x="1033577"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88" name="Rectangle 87">
              <a:extLst>
                <a:ext uri="{FF2B5EF4-FFF2-40B4-BE49-F238E27FC236}">
                  <a16:creationId xmlns:a16="http://schemas.microsoft.com/office/drawing/2014/main" id="{36E8CECF-E44C-3B41-81A4-E8BB527DD0EC}"/>
                </a:ext>
              </a:extLst>
            </p:cNvPr>
            <p:cNvSpPr/>
            <p:nvPr/>
          </p:nvSpPr>
          <p:spPr>
            <a:xfrm>
              <a:off x="1491653"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89" name="Rectangle 88">
              <a:extLst>
                <a:ext uri="{FF2B5EF4-FFF2-40B4-BE49-F238E27FC236}">
                  <a16:creationId xmlns:a16="http://schemas.microsoft.com/office/drawing/2014/main" id="{CBB399AC-5271-0547-B4DA-7E31FFD6E600}"/>
                </a:ext>
              </a:extLst>
            </p:cNvPr>
            <p:cNvSpPr/>
            <p:nvPr/>
          </p:nvSpPr>
          <p:spPr>
            <a:xfrm>
              <a:off x="1967140"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0" name="Rectangle 89">
              <a:extLst>
                <a:ext uri="{FF2B5EF4-FFF2-40B4-BE49-F238E27FC236}">
                  <a16:creationId xmlns:a16="http://schemas.microsoft.com/office/drawing/2014/main" id="{EA2CC834-1C86-A94E-8BED-E36D3646CAFE}"/>
                </a:ext>
              </a:extLst>
            </p:cNvPr>
            <p:cNvSpPr/>
            <p:nvPr/>
          </p:nvSpPr>
          <p:spPr>
            <a:xfrm>
              <a:off x="2425216"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1" name="Rectangle 90">
              <a:extLst>
                <a:ext uri="{FF2B5EF4-FFF2-40B4-BE49-F238E27FC236}">
                  <a16:creationId xmlns:a16="http://schemas.microsoft.com/office/drawing/2014/main" id="{948F5E5D-EDE9-5E44-B22F-F550402F88BC}"/>
                </a:ext>
              </a:extLst>
            </p:cNvPr>
            <p:cNvSpPr/>
            <p:nvPr/>
          </p:nvSpPr>
          <p:spPr>
            <a:xfrm>
              <a:off x="1967140"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2" name="Rectangle 91">
              <a:extLst>
                <a:ext uri="{FF2B5EF4-FFF2-40B4-BE49-F238E27FC236}">
                  <a16:creationId xmlns:a16="http://schemas.microsoft.com/office/drawing/2014/main" id="{B79CC606-64F2-4342-ACF7-7D83EE7C99C9}"/>
                </a:ext>
              </a:extLst>
            </p:cNvPr>
            <p:cNvSpPr/>
            <p:nvPr/>
          </p:nvSpPr>
          <p:spPr>
            <a:xfrm>
              <a:off x="2425216"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3" name="Rectangle 92">
              <a:extLst>
                <a:ext uri="{FF2B5EF4-FFF2-40B4-BE49-F238E27FC236}">
                  <a16:creationId xmlns:a16="http://schemas.microsoft.com/office/drawing/2014/main" id="{229EB8B4-E204-ED40-9A82-549AE665578D}"/>
                </a:ext>
              </a:extLst>
            </p:cNvPr>
            <p:cNvSpPr/>
            <p:nvPr/>
          </p:nvSpPr>
          <p:spPr>
            <a:xfrm>
              <a:off x="3266089" y="1690689"/>
              <a:ext cx="1979133" cy="3148688"/>
            </a:xfrm>
            <a:prstGeom prst="rect">
              <a:avLst/>
            </a:prstGeom>
            <a:solidFill>
              <a:srgbClr val="9DC3E6"/>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rPr>
                <a:t>SM</a:t>
              </a:r>
            </a:p>
          </p:txBody>
        </p:sp>
        <p:sp>
          <p:nvSpPr>
            <p:cNvPr id="94" name="Rectangle 93">
              <a:extLst>
                <a:ext uri="{FF2B5EF4-FFF2-40B4-BE49-F238E27FC236}">
                  <a16:creationId xmlns:a16="http://schemas.microsoft.com/office/drawing/2014/main" id="{1AB37EEF-8791-604D-A12A-0020B3041BC9}"/>
                </a:ext>
              </a:extLst>
            </p:cNvPr>
            <p:cNvSpPr/>
            <p:nvPr/>
          </p:nvSpPr>
          <p:spPr>
            <a:xfrm>
              <a:off x="3348939"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5" name="Rectangle 94">
              <a:extLst>
                <a:ext uri="{FF2B5EF4-FFF2-40B4-BE49-F238E27FC236}">
                  <a16:creationId xmlns:a16="http://schemas.microsoft.com/office/drawing/2014/main" id="{85B6CF63-28E6-D54A-8BE2-1F8970674969}"/>
                </a:ext>
              </a:extLst>
            </p:cNvPr>
            <p:cNvSpPr/>
            <p:nvPr/>
          </p:nvSpPr>
          <p:spPr>
            <a:xfrm>
              <a:off x="3348938" y="1984867"/>
              <a:ext cx="1784276" cy="313189"/>
            </a:xfrm>
            <a:prstGeom prst="rect">
              <a:avLst/>
            </a:prstGeom>
            <a:solidFill>
              <a:schemeClr val="accent1">
                <a:lumMod val="40000"/>
                <a:lumOff val="60000"/>
              </a:schemeClr>
            </a:solidFill>
            <a:ln>
              <a:solidFill>
                <a:schemeClr val="accent1"/>
              </a:solidFill>
            </a:ln>
            <a:effectLst/>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C000">
                      <a:lumMod val="50000"/>
                    </a:srgbClr>
                  </a:solidFill>
                  <a:effectLst/>
                  <a:uLnTx/>
                  <a:uFillTx/>
                  <a:latin typeface="Calibri" panose="020F0502020204030204"/>
                  <a:ea typeface="+mn-ea"/>
                  <a:cs typeface="+mn-cs"/>
                </a:rPr>
                <a:t>Control</a:t>
              </a:r>
            </a:p>
          </p:txBody>
        </p:sp>
        <p:sp>
          <p:nvSpPr>
            <p:cNvPr id="96" name="Rectangle 95">
              <a:extLst>
                <a:ext uri="{FF2B5EF4-FFF2-40B4-BE49-F238E27FC236}">
                  <a16:creationId xmlns:a16="http://schemas.microsoft.com/office/drawing/2014/main" id="{EAB2EDD4-18B0-6748-B011-5DE9473ABE98}"/>
                </a:ext>
              </a:extLst>
            </p:cNvPr>
            <p:cNvSpPr/>
            <p:nvPr/>
          </p:nvSpPr>
          <p:spPr>
            <a:xfrm>
              <a:off x="3807015"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7" name="Rectangle 96">
              <a:extLst>
                <a:ext uri="{FF2B5EF4-FFF2-40B4-BE49-F238E27FC236}">
                  <a16:creationId xmlns:a16="http://schemas.microsoft.com/office/drawing/2014/main" id="{A063EF20-87FE-184C-BF14-BE5283318C73}"/>
                </a:ext>
              </a:extLst>
            </p:cNvPr>
            <p:cNvSpPr/>
            <p:nvPr/>
          </p:nvSpPr>
          <p:spPr>
            <a:xfrm>
              <a:off x="3348939"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8" name="Rectangle 97">
              <a:extLst>
                <a:ext uri="{FF2B5EF4-FFF2-40B4-BE49-F238E27FC236}">
                  <a16:creationId xmlns:a16="http://schemas.microsoft.com/office/drawing/2014/main" id="{D87F15DC-FDE8-9442-B96F-AF488046ED3F}"/>
                </a:ext>
              </a:extLst>
            </p:cNvPr>
            <p:cNvSpPr/>
            <p:nvPr/>
          </p:nvSpPr>
          <p:spPr>
            <a:xfrm>
              <a:off x="3807015"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9" name="Rectangle 98">
              <a:extLst>
                <a:ext uri="{FF2B5EF4-FFF2-40B4-BE49-F238E27FC236}">
                  <a16:creationId xmlns:a16="http://schemas.microsoft.com/office/drawing/2014/main" id="{53D13E7C-C4C0-CC48-BB6D-A771402F9107}"/>
                </a:ext>
              </a:extLst>
            </p:cNvPr>
            <p:cNvSpPr/>
            <p:nvPr/>
          </p:nvSpPr>
          <p:spPr>
            <a:xfrm>
              <a:off x="4282502"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0" name="Rectangle 99">
              <a:extLst>
                <a:ext uri="{FF2B5EF4-FFF2-40B4-BE49-F238E27FC236}">
                  <a16:creationId xmlns:a16="http://schemas.microsoft.com/office/drawing/2014/main" id="{4ED4E492-ECDE-7041-881A-2DBB5A5725B8}"/>
                </a:ext>
              </a:extLst>
            </p:cNvPr>
            <p:cNvSpPr/>
            <p:nvPr/>
          </p:nvSpPr>
          <p:spPr>
            <a:xfrm>
              <a:off x="4740578"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1" name="Rectangle 100">
              <a:extLst>
                <a:ext uri="{FF2B5EF4-FFF2-40B4-BE49-F238E27FC236}">
                  <a16:creationId xmlns:a16="http://schemas.microsoft.com/office/drawing/2014/main" id="{22E2DD78-7217-F34D-B659-194F79BEBD94}"/>
                </a:ext>
              </a:extLst>
            </p:cNvPr>
            <p:cNvSpPr/>
            <p:nvPr/>
          </p:nvSpPr>
          <p:spPr>
            <a:xfrm>
              <a:off x="4282502"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2" name="Rectangle 101">
              <a:extLst>
                <a:ext uri="{FF2B5EF4-FFF2-40B4-BE49-F238E27FC236}">
                  <a16:creationId xmlns:a16="http://schemas.microsoft.com/office/drawing/2014/main" id="{D70FEEA3-1AF2-5F46-B191-1A68475050D8}"/>
                </a:ext>
              </a:extLst>
            </p:cNvPr>
            <p:cNvSpPr/>
            <p:nvPr/>
          </p:nvSpPr>
          <p:spPr>
            <a:xfrm>
              <a:off x="4740578"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3" name="Rectangle 102">
              <a:extLst>
                <a:ext uri="{FF2B5EF4-FFF2-40B4-BE49-F238E27FC236}">
                  <a16:creationId xmlns:a16="http://schemas.microsoft.com/office/drawing/2014/main" id="{D17D7F92-E9B4-344E-922D-6D81B757D30A}"/>
                </a:ext>
              </a:extLst>
            </p:cNvPr>
            <p:cNvSpPr/>
            <p:nvPr/>
          </p:nvSpPr>
          <p:spPr>
            <a:xfrm>
              <a:off x="6214140" y="1690048"/>
              <a:ext cx="1979133" cy="3148688"/>
            </a:xfrm>
            <a:prstGeom prst="rect">
              <a:avLst/>
            </a:prstGeom>
            <a:solidFill>
              <a:srgbClr val="9DC3E6"/>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rPr>
                <a:t>SM</a:t>
              </a:r>
            </a:p>
          </p:txBody>
        </p:sp>
        <p:sp>
          <p:nvSpPr>
            <p:cNvPr id="104" name="Rectangle 103">
              <a:extLst>
                <a:ext uri="{FF2B5EF4-FFF2-40B4-BE49-F238E27FC236}">
                  <a16:creationId xmlns:a16="http://schemas.microsoft.com/office/drawing/2014/main" id="{59C54632-5F4F-554C-BFA2-22B2ADFFC70E}"/>
                </a:ext>
              </a:extLst>
            </p:cNvPr>
            <p:cNvSpPr/>
            <p:nvPr/>
          </p:nvSpPr>
          <p:spPr>
            <a:xfrm>
              <a:off x="6296990" y="2786784"/>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5" name="Rectangle 104">
              <a:extLst>
                <a:ext uri="{FF2B5EF4-FFF2-40B4-BE49-F238E27FC236}">
                  <a16:creationId xmlns:a16="http://schemas.microsoft.com/office/drawing/2014/main" id="{EBFA02BD-561A-F541-B829-72AF45BF74D2}"/>
                </a:ext>
              </a:extLst>
            </p:cNvPr>
            <p:cNvSpPr/>
            <p:nvPr/>
          </p:nvSpPr>
          <p:spPr>
            <a:xfrm>
              <a:off x="6296989" y="1984226"/>
              <a:ext cx="1784276" cy="313189"/>
            </a:xfrm>
            <a:prstGeom prst="rect">
              <a:avLst/>
            </a:prstGeom>
            <a:solidFill>
              <a:schemeClr val="accent1">
                <a:lumMod val="40000"/>
                <a:lumOff val="60000"/>
              </a:schemeClr>
            </a:solidFill>
            <a:ln>
              <a:solidFill>
                <a:schemeClr val="accent1"/>
              </a:solidFill>
            </a:ln>
            <a:effectLst/>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C000">
                      <a:lumMod val="50000"/>
                    </a:srgbClr>
                  </a:solidFill>
                  <a:effectLst/>
                  <a:uLnTx/>
                  <a:uFillTx/>
                  <a:latin typeface="Calibri" panose="020F0502020204030204"/>
                  <a:ea typeface="+mn-ea"/>
                  <a:cs typeface="+mn-cs"/>
                </a:rPr>
                <a:t>Control</a:t>
              </a:r>
            </a:p>
          </p:txBody>
        </p:sp>
        <p:sp>
          <p:nvSpPr>
            <p:cNvPr id="106" name="Rectangle 105">
              <a:extLst>
                <a:ext uri="{FF2B5EF4-FFF2-40B4-BE49-F238E27FC236}">
                  <a16:creationId xmlns:a16="http://schemas.microsoft.com/office/drawing/2014/main" id="{5A72C4F9-4AA4-2241-8E79-BEF6AE2A976C}"/>
                </a:ext>
              </a:extLst>
            </p:cNvPr>
            <p:cNvSpPr/>
            <p:nvPr/>
          </p:nvSpPr>
          <p:spPr>
            <a:xfrm>
              <a:off x="6755066" y="2786784"/>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7" name="Rectangle 106">
              <a:extLst>
                <a:ext uri="{FF2B5EF4-FFF2-40B4-BE49-F238E27FC236}">
                  <a16:creationId xmlns:a16="http://schemas.microsoft.com/office/drawing/2014/main" id="{AD0E92AA-56BD-AA45-991D-854ACE7D3AB4}"/>
                </a:ext>
              </a:extLst>
            </p:cNvPr>
            <p:cNvSpPr/>
            <p:nvPr/>
          </p:nvSpPr>
          <p:spPr>
            <a:xfrm>
              <a:off x="6296990" y="3263751"/>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8" name="Rectangle 107">
              <a:extLst>
                <a:ext uri="{FF2B5EF4-FFF2-40B4-BE49-F238E27FC236}">
                  <a16:creationId xmlns:a16="http://schemas.microsoft.com/office/drawing/2014/main" id="{30D9F448-AFA4-CD4B-BAF5-B48E7B828724}"/>
                </a:ext>
              </a:extLst>
            </p:cNvPr>
            <p:cNvSpPr/>
            <p:nvPr/>
          </p:nvSpPr>
          <p:spPr>
            <a:xfrm>
              <a:off x="6755066" y="3263751"/>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9" name="Rectangle 108">
              <a:extLst>
                <a:ext uri="{FF2B5EF4-FFF2-40B4-BE49-F238E27FC236}">
                  <a16:creationId xmlns:a16="http://schemas.microsoft.com/office/drawing/2014/main" id="{49BAD530-052E-1C44-B297-8AF5EBAE88E3}"/>
                </a:ext>
              </a:extLst>
            </p:cNvPr>
            <p:cNvSpPr/>
            <p:nvPr/>
          </p:nvSpPr>
          <p:spPr>
            <a:xfrm>
              <a:off x="7230553" y="2786784"/>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10" name="Rectangle 109">
              <a:extLst>
                <a:ext uri="{FF2B5EF4-FFF2-40B4-BE49-F238E27FC236}">
                  <a16:creationId xmlns:a16="http://schemas.microsoft.com/office/drawing/2014/main" id="{677ABFD0-D5BA-204E-8066-9BC981D8675F}"/>
                </a:ext>
              </a:extLst>
            </p:cNvPr>
            <p:cNvSpPr/>
            <p:nvPr/>
          </p:nvSpPr>
          <p:spPr>
            <a:xfrm>
              <a:off x="7688629" y="2786784"/>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11" name="Rectangle 110">
              <a:extLst>
                <a:ext uri="{FF2B5EF4-FFF2-40B4-BE49-F238E27FC236}">
                  <a16:creationId xmlns:a16="http://schemas.microsoft.com/office/drawing/2014/main" id="{C345AE44-BF72-E44F-9369-D5A2755D6554}"/>
                </a:ext>
              </a:extLst>
            </p:cNvPr>
            <p:cNvSpPr/>
            <p:nvPr/>
          </p:nvSpPr>
          <p:spPr>
            <a:xfrm>
              <a:off x="7230553" y="3263751"/>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12" name="Rectangle 111">
              <a:extLst>
                <a:ext uri="{FF2B5EF4-FFF2-40B4-BE49-F238E27FC236}">
                  <a16:creationId xmlns:a16="http://schemas.microsoft.com/office/drawing/2014/main" id="{BDD253A9-B06E-B845-B50A-93C5ED4AE6C1}"/>
                </a:ext>
              </a:extLst>
            </p:cNvPr>
            <p:cNvSpPr/>
            <p:nvPr/>
          </p:nvSpPr>
          <p:spPr>
            <a:xfrm>
              <a:off x="7688629" y="3263751"/>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grpSp>
      <p:sp>
        <p:nvSpPr>
          <p:cNvPr id="64" name="Rectangle 63">
            <a:extLst>
              <a:ext uri="{FF2B5EF4-FFF2-40B4-BE49-F238E27FC236}">
                <a16:creationId xmlns:a16="http://schemas.microsoft.com/office/drawing/2014/main" id="{DD66953F-B35D-E040-851C-E3C567972493}"/>
              </a:ext>
            </a:extLst>
          </p:cNvPr>
          <p:cNvSpPr/>
          <p:nvPr/>
        </p:nvSpPr>
        <p:spPr>
          <a:xfrm>
            <a:off x="1259632" y="4769487"/>
            <a:ext cx="7242546" cy="459372"/>
          </a:xfrm>
          <a:prstGeom prst="rect">
            <a:avLst/>
          </a:prstGeom>
          <a:solidFill>
            <a:schemeClr val="accent5">
              <a:lumMod val="60000"/>
              <a:lumOff val="40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L2 Cache</a:t>
            </a:r>
          </a:p>
        </p:txBody>
      </p:sp>
      <p:sp>
        <p:nvSpPr>
          <p:cNvPr id="65" name="Rectangle 64">
            <a:extLst>
              <a:ext uri="{FF2B5EF4-FFF2-40B4-BE49-F238E27FC236}">
                <a16:creationId xmlns:a16="http://schemas.microsoft.com/office/drawing/2014/main" id="{2A88796A-D381-194A-BE32-B2D70843F2D9}"/>
              </a:ext>
            </a:extLst>
          </p:cNvPr>
          <p:cNvSpPr/>
          <p:nvPr/>
        </p:nvSpPr>
        <p:spPr>
          <a:xfrm>
            <a:off x="1259632" y="5418266"/>
            <a:ext cx="7242546" cy="459372"/>
          </a:xfrm>
          <a:prstGeom prst="rect">
            <a:avLst/>
          </a:prstGeom>
          <a:solidFill>
            <a:schemeClr val="accent5">
              <a:lumMod val="20000"/>
              <a:lumOff val="80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Global Memory</a:t>
            </a:r>
          </a:p>
        </p:txBody>
      </p:sp>
      <p:sp>
        <p:nvSpPr>
          <p:cNvPr id="66" name="Rectangle 65">
            <a:extLst>
              <a:ext uri="{FF2B5EF4-FFF2-40B4-BE49-F238E27FC236}">
                <a16:creationId xmlns:a16="http://schemas.microsoft.com/office/drawing/2014/main" id="{97111E92-112A-9749-9269-9CD6EE367E89}"/>
              </a:ext>
            </a:extLst>
          </p:cNvPr>
          <p:cNvSpPr/>
          <p:nvPr/>
        </p:nvSpPr>
        <p:spPr>
          <a:xfrm>
            <a:off x="1342481" y="2095030"/>
            <a:ext cx="1784276" cy="313189"/>
          </a:xfrm>
          <a:prstGeom prst="rect">
            <a:avLst/>
          </a:prstGeom>
          <a:solidFill>
            <a:schemeClr val="accent5">
              <a:lumMod val="75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Registers</a:t>
            </a:r>
          </a:p>
        </p:txBody>
      </p:sp>
      <p:sp>
        <p:nvSpPr>
          <p:cNvPr id="67" name="Rectangle 66">
            <a:extLst>
              <a:ext uri="{FF2B5EF4-FFF2-40B4-BE49-F238E27FC236}">
                <a16:creationId xmlns:a16="http://schemas.microsoft.com/office/drawing/2014/main" id="{F0543D13-A204-EB40-BFE5-BDF253B7DC5A}"/>
              </a:ext>
            </a:extLst>
          </p:cNvPr>
          <p:cNvSpPr/>
          <p:nvPr/>
        </p:nvSpPr>
        <p:spPr>
          <a:xfrm>
            <a:off x="1342481" y="3847518"/>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Shared Memory</a:t>
            </a:r>
          </a:p>
        </p:txBody>
      </p:sp>
      <p:sp>
        <p:nvSpPr>
          <p:cNvPr id="68" name="Rectangle 67">
            <a:extLst>
              <a:ext uri="{FF2B5EF4-FFF2-40B4-BE49-F238E27FC236}">
                <a16:creationId xmlns:a16="http://schemas.microsoft.com/office/drawing/2014/main" id="{00506305-2488-C84A-B09D-3BA3D1D0FCC1}"/>
              </a:ext>
            </a:extLst>
          </p:cNvPr>
          <p:cNvSpPr/>
          <p:nvPr/>
        </p:nvSpPr>
        <p:spPr>
          <a:xfrm>
            <a:off x="2234619" y="3847518"/>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L1 Cache</a:t>
            </a:r>
          </a:p>
        </p:txBody>
      </p:sp>
      <p:sp>
        <p:nvSpPr>
          <p:cNvPr id="69" name="Rectangle 68">
            <a:extLst>
              <a:ext uri="{FF2B5EF4-FFF2-40B4-BE49-F238E27FC236}">
                <a16:creationId xmlns:a16="http://schemas.microsoft.com/office/drawing/2014/main" id="{2683791C-00CF-8040-9525-E1B3F54E895A}"/>
              </a:ext>
            </a:extLst>
          </p:cNvPr>
          <p:cNvSpPr/>
          <p:nvPr/>
        </p:nvSpPr>
        <p:spPr>
          <a:xfrm>
            <a:off x="1342481" y="3449997"/>
            <a:ext cx="1784276" cy="313189"/>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Constant Cache</a:t>
            </a:r>
          </a:p>
        </p:txBody>
      </p:sp>
      <p:sp>
        <p:nvSpPr>
          <p:cNvPr id="70" name="Rectangle 69">
            <a:extLst>
              <a:ext uri="{FF2B5EF4-FFF2-40B4-BE49-F238E27FC236}">
                <a16:creationId xmlns:a16="http://schemas.microsoft.com/office/drawing/2014/main" id="{FCBA386B-B899-3D49-B9CF-177CA6CD7F63}"/>
              </a:ext>
            </a:extLst>
          </p:cNvPr>
          <p:cNvSpPr/>
          <p:nvPr/>
        </p:nvSpPr>
        <p:spPr>
          <a:xfrm>
            <a:off x="3657843" y="2095030"/>
            <a:ext cx="1784276" cy="313189"/>
          </a:xfrm>
          <a:prstGeom prst="rect">
            <a:avLst/>
          </a:prstGeom>
          <a:solidFill>
            <a:schemeClr val="accent5">
              <a:lumMod val="75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Registers</a:t>
            </a:r>
          </a:p>
        </p:txBody>
      </p:sp>
      <p:sp>
        <p:nvSpPr>
          <p:cNvPr id="71" name="Rectangle 70">
            <a:extLst>
              <a:ext uri="{FF2B5EF4-FFF2-40B4-BE49-F238E27FC236}">
                <a16:creationId xmlns:a16="http://schemas.microsoft.com/office/drawing/2014/main" id="{54D3438B-A9F4-5643-BCF8-99F5E2DE08B4}"/>
              </a:ext>
            </a:extLst>
          </p:cNvPr>
          <p:cNvSpPr/>
          <p:nvPr/>
        </p:nvSpPr>
        <p:spPr>
          <a:xfrm>
            <a:off x="3657843" y="3847518"/>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Shared Memory</a:t>
            </a:r>
          </a:p>
        </p:txBody>
      </p:sp>
      <p:sp>
        <p:nvSpPr>
          <p:cNvPr id="72" name="Rectangle 71">
            <a:extLst>
              <a:ext uri="{FF2B5EF4-FFF2-40B4-BE49-F238E27FC236}">
                <a16:creationId xmlns:a16="http://schemas.microsoft.com/office/drawing/2014/main" id="{A07538DF-F811-C04D-8E8A-E8B718496041}"/>
              </a:ext>
            </a:extLst>
          </p:cNvPr>
          <p:cNvSpPr/>
          <p:nvPr/>
        </p:nvSpPr>
        <p:spPr>
          <a:xfrm>
            <a:off x="4549981" y="3847518"/>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L1 Cache</a:t>
            </a:r>
          </a:p>
        </p:txBody>
      </p:sp>
      <p:sp>
        <p:nvSpPr>
          <p:cNvPr id="73" name="Rectangle 72">
            <a:extLst>
              <a:ext uri="{FF2B5EF4-FFF2-40B4-BE49-F238E27FC236}">
                <a16:creationId xmlns:a16="http://schemas.microsoft.com/office/drawing/2014/main" id="{1749F814-5B60-8449-8ADA-C66C90279AC1}"/>
              </a:ext>
            </a:extLst>
          </p:cNvPr>
          <p:cNvSpPr/>
          <p:nvPr/>
        </p:nvSpPr>
        <p:spPr>
          <a:xfrm>
            <a:off x="3657843" y="3449997"/>
            <a:ext cx="1784276" cy="313189"/>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Constant Cache</a:t>
            </a:r>
          </a:p>
        </p:txBody>
      </p:sp>
      <p:sp>
        <p:nvSpPr>
          <p:cNvPr id="74" name="Rectangle 73">
            <a:extLst>
              <a:ext uri="{FF2B5EF4-FFF2-40B4-BE49-F238E27FC236}">
                <a16:creationId xmlns:a16="http://schemas.microsoft.com/office/drawing/2014/main" id="{486DAB89-138A-4040-932C-484FFC2B603A}"/>
              </a:ext>
            </a:extLst>
          </p:cNvPr>
          <p:cNvSpPr/>
          <p:nvPr/>
        </p:nvSpPr>
        <p:spPr>
          <a:xfrm>
            <a:off x="6605894" y="2094389"/>
            <a:ext cx="1784276" cy="313189"/>
          </a:xfrm>
          <a:prstGeom prst="rect">
            <a:avLst/>
          </a:prstGeom>
          <a:solidFill>
            <a:schemeClr val="accent5">
              <a:lumMod val="75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Registers</a:t>
            </a:r>
          </a:p>
        </p:txBody>
      </p:sp>
      <p:sp>
        <p:nvSpPr>
          <p:cNvPr id="75" name="Rectangle 74">
            <a:extLst>
              <a:ext uri="{FF2B5EF4-FFF2-40B4-BE49-F238E27FC236}">
                <a16:creationId xmlns:a16="http://schemas.microsoft.com/office/drawing/2014/main" id="{8C61DFFC-8176-B945-B14F-475B5899249C}"/>
              </a:ext>
            </a:extLst>
          </p:cNvPr>
          <p:cNvSpPr/>
          <p:nvPr/>
        </p:nvSpPr>
        <p:spPr>
          <a:xfrm>
            <a:off x="6605894" y="3846877"/>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Shared Memory</a:t>
            </a:r>
          </a:p>
        </p:txBody>
      </p:sp>
      <p:sp>
        <p:nvSpPr>
          <p:cNvPr id="76" name="Rectangle 75">
            <a:extLst>
              <a:ext uri="{FF2B5EF4-FFF2-40B4-BE49-F238E27FC236}">
                <a16:creationId xmlns:a16="http://schemas.microsoft.com/office/drawing/2014/main" id="{6DC8783D-65F2-8048-B5FC-BA73C21487C2}"/>
              </a:ext>
            </a:extLst>
          </p:cNvPr>
          <p:cNvSpPr/>
          <p:nvPr/>
        </p:nvSpPr>
        <p:spPr>
          <a:xfrm>
            <a:off x="7498032" y="3846877"/>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L1 Cache</a:t>
            </a:r>
          </a:p>
        </p:txBody>
      </p:sp>
      <p:sp>
        <p:nvSpPr>
          <p:cNvPr id="77" name="Rectangle 76">
            <a:extLst>
              <a:ext uri="{FF2B5EF4-FFF2-40B4-BE49-F238E27FC236}">
                <a16:creationId xmlns:a16="http://schemas.microsoft.com/office/drawing/2014/main" id="{59CB18B5-AF74-B848-B771-1EC432FDE099}"/>
              </a:ext>
            </a:extLst>
          </p:cNvPr>
          <p:cNvSpPr/>
          <p:nvPr/>
        </p:nvSpPr>
        <p:spPr>
          <a:xfrm>
            <a:off x="6605894" y="3449356"/>
            <a:ext cx="1784276" cy="313189"/>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Constant Cache</a:t>
            </a:r>
          </a:p>
        </p:txBody>
      </p:sp>
      <p:sp>
        <p:nvSpPr>
          <p:cNvPr id="78" name="TextBox 2">
            <a:extLst>
              <a:ext uri="{FF2B5EF4-FFF2-40B4-BE49-F238E27FC236}">
                <a16:creationId xmlns:a16="http://schemas.microsoft.com/office/drawing/2014/main" id="{3ED640FF-4BE7-A649-A623-7A6E9A5238E5}"/>
              </a:ext>
            </a:extLst>
          </p:cNvPr>
          <p:cNvSpPr txBox="1"/>
          <p:nvPr/>
        </p:nvSpPr>
        <p:spPr>
          <a:xfrm>
            <a:off x="461669" y="2114336"/>
            <a:ext cx="686085"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≈1 cycle</a:t>
            </a:r>
          </a:p>
        </p:txBody>
      </p:sp>
      <p:sp>
        <p:nvSpPr>
          <p:cNvPr id="79" name="TextBox 54">
            <a:extLst>
              <a:ext uri="{FF2B5EF4-FFF2-40B4-BE49-F238E27FC236}">
                <a16:creationId xmlns:a16="http://schemas.microsoft.com/office/drawing/2014/main" id="{FCDD5EC2-8E3E-DA42-98AC-56AD1DF199F7}"/>
              </a:ext>
            </a:extLst>
          </p:cNvPr>
          <p:cNvSpPr txBox="1"/>
          <p:nvPr/>
        </p:nvSpPr>
        <p:spPr>
          <a:xfrm>
            <a:off x="431212" y="3467450"/>
            <a:ext cx="746999"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≈5 cycles</a:t>
            </a:r>
          </a:p>
        </p:txBody>
      </p:sp>
      <p:sp>
        <p:nvSpPr>
          <p:cNvPr id="80" name="TextBox 57">
            <a:extLst>
              <a:ext uri="{FF2B5EF4-FFF2-40B4-BE49-F238E27FC236}">
                <a16:creationId xmlns:a16="http://schemas.microsoft.com/office/drawing/2014/main" id="{0B56DF3A-8EA3-C140-A39E-FD178D829132}"/>
              </a:ext>
            </a:extLst>
          </p:cNvPr>
          <p:cNvSpPr txBox="1"/>
          <p:nvPr/>
        </p:nvSpPr>
        <p:spPr>
          <a:xfrm>
            <a:off x="431212" y="3988339"/>
            <a:ext cx="746999"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≈5 cycles</a:t>
            </a:r>
          </a:p>
        </p:txBody>
      </p:sp>
      <p:sp>
        <p:nvSpPr>
          <p:cNvPr id="81" name="TextBox 59">
            <a:extLst>
              <a:ext uri="{FF2B5EF4-FFF2-40B4-BE49-F238E27FC236}">
                <a16:creationId xmlns:a16="http://schemas.microsoft.com/office/drawing/2014/main" id="{CD32767B-F403-8949-95B4-697EEA6DA7DE}"/>
              </a:ext>
            </a:extLst>
          </p:cNvPr>
          <p:cNvSpPr txBox="1"/>
          <p:nvPr/>
        </p:nvSpPr>
        <p:spPr>
          <a:xfrm>
            <a:off x="352664" y="5509452"/>
            <a:ext cx="904094"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≈500 cycles</a:t>
            </a:r>
          </a:p>
        </p:txBody>
      </p:sp>
      <p:sp>
        <p:nvSpPr>
          <p:cNvPr id="113" name="TextBox 610">
            <a:extLst>
              <a:ext uri="{FF2B5EF4-FFF2-40B4-BE49-F238E27FC236}">
                <a16:creationId xmlns:a16="http://schemas.microsoft.com/office/drawing/2014/main" id="{0E2A1C3B-17D5-E044-9B34-2953CD19DD78}"/>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Tree>
    <p:extLst>
      <p:ext uri="{BB962C8B-B14F-4D97-AF65-F5344CB8AC3E}">
        <p14:creationId xmlns:p14="http://schemas.microsoft.com/office/powerpoint/2010/main" val="921810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E5D416A-4B91-DB47-96B2-B5A66BAFEC27}"/>
              </a:ext>
            </a:extLst>
          </p:cNvPr>
          <p:cNvSpPr txBox="1">
            <a:spLocks/>
          </p:cNvSpPr>
          <p:nvPr/>
        </p:nvSpPr>
        <p:spPr bwMode="auto">
          <a:xfrm>
            <a:off x="228600" y="914400"/>
            <a:ext cx="8610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rPr>
              <a:t>Example of data movement between GPU global memory (DRAM) and GPU cores.</a:t>
            </a:r>
            <a:endParaRPr kumimoji="0" lang="en-US" altLang="en-US" sz="2400" b="0" i="0" u="none" strike="noStrike" kern="0" cap="none" spc="0" normalizeH="0" baseline="0" noProof="0" dirty="0">
              <a:ln>
                <a:noFill/>
              </a:ln>
              <a:solidFill>
                <a:srgbClr val="000000"/>
              </a:solidFill>
              <a:effectLst/>
              <a:uLnTx/>
              <a:uFillTx/>
              <a:latin typeface="Tahoma"/>
              <a:ea typeface="ＭＳ Ｐゴシック" panose="020B0600070205080204" pitchFamily="34" charset="-128"/>
            </a:endParaRPr>
          </a:p>
        </p:txBody>
      </p:sp>
      <p:pic>
        <p:nvPicPr>
          <p:cNvPr id="2" name="Picture 1">
            <a:extLst>
              <a:ext uri="{FF2B5EF4-FFF2-40B4-BE49-F238E27FC236}">
                <a16:creationId xmlns:a16="http://schemas.microsoft.com/office/drawing/2014/main" id="{F206C655-937D-DC48-A5BF-5FE8353AC116}"/>
              </a:ext>
            </a:extLst>
          </p:cNvPr>
          <p:cNvPicPr>
            <a:picLocks noChangeAspect="1"/>
          </p:cNvPicPr>
          <p:nvPr/>
        </p:nvPicPr>
        <p:blipFill>
          <a:blip r:embed="rId3"/>
          <a:stretch>
            <a:fillRect/>
          </a:stretch>
        </p:blipFill>
        <p:spPr>
          <a:xfrm>
            <a:off x="370750" y="1982689"/>
            <a:ext cx="7081570" cy="4038599"/>
          </a:xfrm>
          <a:prstGeom prst="rect">
            <a:avLst/>
          </a:prstGeom>
        </p:spPr>
      </p:pic>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a:xfrm>
            <a:off x="228600" y="0"/>
            <a:ext cx="8796404" cy="914400"/>
          </a:xfrm>
        </p:spPr>
        <p:txBody>
          <a:bodyPr/>
          <a:lstStyle/>
          <a:p>
            <a:r>
              <a:rPr lang="en-US" altLang="en-US" dirty="0">
                <a:ea typeface="ＭＳ Ｐゴシック" panose="020B0600070205080204" pitchFamily="34" charset="-128"/>
              </a:rPr>
              <a:t>NVIDIA V100 &amp; A100 Memory Hierarchy</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7092280" y="4822230"/>
            <a:ext cx="2057400" cy="1703114"/>
          </a:xfrm>
        </p:spPr>
        <p:txBody>
          <a:bodyPr anchor="t"/>
          <a:lstStyle/>
          <a:p>
            <a:pPr marL="0">
              <a:spcBef>
                <a:spcPts val="0"/>
              </a:spcBef>
              <a:buFont typeface="Wingdings" pitchFamily="2" charset="2"/>
              <a:buNone/>
            </a:pPr>
            <a:endParaRPr lang="en-US" altLang="en-US" sz="1600" dirty="0">
              <a:ea typeface="ＭＳ Ｐゴシック" panose="020B0600070205080204" pitchFamily="34" charset="-128"/>
            </a:endParaRPr>
          </a:p>
          <a:p>
            <a:pPr marL="0">
              <a:spcBef>
                <a:spcPts val="0"/>
              </a:spcBef>
              <a:buFont typeface="Wingdings" pitchFamily="2" charset="2"/>
              <a:buNone/>
            </a:pPr>
            <a:r>
              <a:rPr lang="en-US" altLang="en-US" sz="1600" dirty="0">
                <a:ea typeface="ＭＳ Ｐゴシック" panose="020B0600070205080204" pitchFamily="34" charset="-128"/>
              </a:rPr>
              <a:t>A100 feature: </a:t>
            </a:r>
          </a:p>
          <a:p>
            <a:pPr marL="0">
              <a:spcBef>
                <a:spcPts val="0"/>
              </a:spcBef>
              <a:buFont typeface="Wingdings" pitchFamily="2" charset="2"/>
              <a:buNone/>
            </a:pPr>
            <a:r>
              <a:rPr lang="en-US" altLang="en-US" sz="1600" dirty="0">
                <a:solidFill>
                  <a:srgbClr val="0432FF"/>
                </a:solidFill>
                <a:ea typeface="ＭＳ Ｐゴシック" panose="020B0600070205080204" pitchFamily="34" charset="-128"/>
              </a:rPr>
              <a:t>Direct copy from L2 to scratchpad</a:t>
            </a:r>
            <a:r>
              <a:rPr lang="en-US" altLang="en-US" sz="1600" dirty="0">
                <a:ea typeface="ＭＳ Ｐゴシック" panose="020B0600070205080204" pitchFamily="34" charset="-128"/>
              </a:rPr>
              <a:t>, bypassing L1 and register file.</a:t>
            </a:r>
          </a:p>
          <a:p>
            <a:pPr>
              <a:buNone/>
            </a:pPr>
            <a:endParaRPr lang="en-US" altLang="en-US" sz="1600" dirty="0">
              <a:ea typeface="ＭＳ Ｐゴシック" panose="020B0600070205080204" pitchFamily="34" charset="-128"/>
            </a:endParaRPr>
          </a:p>
          <a:p>
            <a:pPr>
              <a:buFont typeface="Wingdings" pitchFamily="2" charset="2"/>
              <a:buNone/>
            </a:pPr>
            <a:endParaRPr lang="en-US" altLang="en-US" sz="1600" dirty="0">
              <a:ea typeface="ＭＳ Ｐゴシック" panose="020B0600070205080204" pitchFamily="34" charset="-128"/>
            </a:endParaRP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174209" y="6496734"/>
            <a:ext cx="5062604" cy="21544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hlinkClick r:id="rId4">
                  <a:extLst>
                    <a:ext uri="{A12FA001-AC4F-418D-AE19-62706E023703}">
                      <ahyp:hlinkClr xmlns:ahyp="http://schemas.microsoft.com/office/drawing/2018/hyperlinkcolor" val="tx"/>
                    </a:ext>
                  </a:extLst>
                </a:hlinkClick>
              </a:rPr>
              <a:t>https://images.nvidia.com/aem-dam/en-zz/Solutions/data-center/nvidia-ampere-architecture-whitepaper.pdf</a:t>
            </a:r>
            <a:endParaRPr kumimoji="0" lang="en-US" sz="8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8649401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E5D416A-4B91-DB47-96B2-B5A66BAFEC27}"/>
              </a:ext>
            </a:extLst>
          </p:cNvPr>
          <p:cNvSpPr txBox="1">
            <a:spLocks/>
          </p:cNvSpPr>
          <p:nvPr/>
        </p:nvSpPr>
        <p:spPr bwMode="auto">
          <a:xfrm>
            <a:off x="228600" y="914400"/>
            <a:ext cx="8610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Asynchronous memory copy with LDGSTS instruction vs. TMA</a:t>
            </a:r>
            <a:endParaRPr kumimoji="0" lang="en-US" altLang="en-US" sz="2200" b="0" i="0" u="none" strike="noStrike" kern="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a:xfrm>
            <a:off x="228600" y="0"/>
            <a:ext cx="8796404" cy="914400"/>
          </a:xfrm>
        </p:spPr>
        <p:txBody>
          <a:bodyPr/>
          <a:lstStyle/>
          <a:p>
            <a:r>
              <a:rPr lang="en-US" altLang="en-US" sz="3800" dirty="0">
                <a:ea typeface="ＭＳ Ｐゴシック" panose="020B0600070205080204" pitchFamily="34" charset="-128"/>
              </a:rPr>
              <a:t>NVIDIA H100 Tensor Memory Accelerator</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174209" y="6496734"/>
            <a:ext cx="3357009" cy="215444"/>
          </a:xfrm>
          <a:prstGeom prst="rect">
            <a:avLst/>
          </a:prstGeom>
          <a:noFill/>
        </p:spPr>
        <p:txBody>
          <a:bodyPr wrap="none" rtlCol="0">
            <a:spAutoFit/>
          </a:bodyPr>
          <a:lstStyle/>
          <a:p>
            <a:pPr lvl="0" fontAlgn="base">
              <a:spcBef>
                <a:spcPct val="0"/>
              </a:spcBef>
              <a:spcAft>
                <a:spcPct val="0"/>
              </a:spcAft>
              <a:defRPr/>
            </a:pPr>
            <a:r>
              <a:rPr lang="en-US" sz="800" dirty="0">
                <a:solidFill>
                  <a:srgbClr val="0000FF"/>
                </a:solidFill>
                <a:latin typeface="Arial" panose="020B0604020202020204" pitchFamily="34" charset="0"/>
                <a:ea typeface="ＭＳ Ｐゴシック" panose="020B0600070205080204" pitchFamily="34" charset="-128"/>
                <a:hlinkClick r:id="rId3">
                  <a:extLst>
                    <a:ext uri="{A12FA001-AC4F-418D-AE19-62706E023703}">
                      <ahyp:hlinkClr xmlns:ahyp="http://schemas.microsoft.com/office/drawing/2018/hyperlinkcolor" val="tx"/>
                    </a:ext>
                  </a:extLst>
                </a:hlinkClick>
              </a:rPr>
              <a:t>https://developer.nvidia.com/blog/nvidia-hopper-architecture-in-depth/</a:t>
            </a:r>
            <a:endParaRPr lang="en-US" sz="800" dirty="0">
              <a:solidFill>
                <a:srgbClr val="0000FF"/>
              </a:solidFill>
              <a:latin typeface="Arial" panose="020B0604020202020204" pitchFamily="34" charset="0"/>
              <a:ea typeface="ＭＳ Ｐゴシック" panose="020B0600070205080204" pitchFamily="34" charset="-128"/>
            </a:endParaRPr>
          </a:p>
        </p:txBody>
      </p:sp>
      <p:pic>
        <p:nvPicPr>
          <p:cNvPr id="4" name="Picture 3">
            <a:extLst>
              <a:ext uri="{FF2B5EF4-FFF2-40B4-BE49-F238E27FC236}">
                <a16:creationId xmlns:a16="http://schemas.microsoft.com/office/drawing/2014/main" id="{6E28D8AA-CD68-234E-AADA-32FEC8DF0F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7999" y="1340768"/>
            <a:ext cx="5928002" cy="2628000"/>
          </a:xfrm>
          <a:prstGeom prst="rect">
            <a:avLst/>
          </a:prstGeom>
        </p:spPr>
      </p:pic>
      <p:pic>
        <p:nvPicPr>
          <p:cNvPr id="8" name="Picture 7">
            <a:extLst>
              <a:ext uri="{FF2B5EF4-FFF2-40B4-BE49-F238E27FC236}">
                <a16:creationId xmlns:a16="http://schemas.microsoft.com/office/drawing/2014/main" id="{B25F1C80-7185-EB4C-B0A4-A117742639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7234" y="4395136"/>
            <a:ext cx="4787254" cy="1819852"/>
          </a:xfrm>
          <a:prstGeom prst="rect">
            <a:avLst/>
          </a:prstGeom>
        </p:spPr>
      </p:pic>
      <p:sp>
        <p:nvSpPr>
          <p:cNvPr id="14" name="Content Placeholder 2">
            <a:extLst>
              <a:ext uri="{FF2B5EF4-FFF2-40B4-BE49-F238E27FC236}">
                <a16:creationId xmlns:a16="http://schemas.microsoft.com/office/drawing/2014/main" id="{C172B94F-3BE9-E644-BC77-E506CFBB0139}"/>
              </a:ext>
            </a:extLst>
          </p:cNvPr>
          <p:cNvSpPr>
            <a:spLocks noGrp="1"/>
          </p:cNvSpPr>
          <p:nvPr>
            <p:ph idx="1"/>
          </p:nvPr>
        </p:nvSpPr>
        <p:spPr>
          <a:xfrm>
            <a:off x="319874" y="4365104"/>
            <a:ext cx="3748070" cy="1944216"/>
          </a:xfrm>
        </p:spPr>
        <p:txBody>
          <a:bodyPr anchor="t"/>
          <a:lstStyle/>
          <a:p>
            <a:pPr marL="0">
              <a:spcBef>
                <a:spcPts val="0"/>
              </a:spcBef>
              <a:buFont typeface="Wingdings" pitchFamily="2" charset="2"/>
              <a:buNone/>
            </a:pPr>
            <a:r>
              <a:rPr lang="en-US" altLang="en-US" sz="1600" dirty="0">
                <a:ea typeface="ＭＳ Ｐゴシック" panose="020B0600070205080204" pitchFamily="34" charset="-128"/>
              </a:rPr>
              <a:t>TMA unit </a:t>
            </a:r>
            <a:r>
              <a:rPr lang="en-US" altLang="en-US" sz="1600" dirty="0">
                <a:solidFill>
                  <a:srgbClr val="7030A0"/>
                </a:solidFill>
                <a:ea typeface="ＭＳ Ｐゴシック" panose="020B0600070205080204" pitchFamily="34" charset="-128"/>
              </a:rPr>
              <a:t>reduces addressing overhead</a:t>
            </a:r>
          </a:p>
          <a:p>
            <a:pPr marL="0">
              <a:spcBef>
                <a:spcPts val="0"/>
              </a:spcBef>
              <a:buFont typeface="Wingdings" pitchFamily="2" charset="2"/>
              <a:buNone/>
            </a:pPr>
            <a:endParaRPr lang="en-US" altLang="en-US" sz="1600" dirty="0">
              <a:ea typeface="ＭＳ Ｐゴシック" panose="020B0600070205080204" pitchFamily="34" charset="-128"/>
            </a:endParaRPr>
          </a:p>
          <a:p>
            <a:pPr marL="0">
              <a:spcBef>
                <a:spcPts val="0"/>
              </a:spcBef>
              <a:buNone/>
            </a:pPr>
            <a:r>
              <a:rPr lang="en-US" altLang="en-US" sz="1600" dirty="0">
                <a:solidFill>
                  <a:srgbClr val="00B050"/>
                </a:solidFill>
                <a:ea typeface="ＭＳ Ｐゴシック" panose="020B0600070205080204" pitchFamily="34" charset="-128"/>
              </a:rPr>
              <a:t>A single thread per warp issues </a:t>
            </a:r>
            <a:r>
              <a:rPr lang="en-US" altLang="en-US" sz="1600" dirty="0">
                <a:ea typeface="ＭＳ Ｐゴシック" panose="020B0600070205080204" pitchFamily="34" charset="-128"/>
              </a:rPr>
              <a:t>the TMA operation </a:t>
            </a:r>
          </a:p>
          <a:p>
            <a:pPr marL="0">
              <a:spcBef>
                <a:spcPts val="0"/>
              </a:spcBef>
              <a:buFont typeface="Wingdings" pitchFamily="2" charset="2"/>
              <a:buNone/>
            </a:pPr>
            <a:endParaRPr lang="en-US" altLang="en-US" sz="1600" dirty="0">
              <a:ea typeface="ＭＳ Ｐゴシック" panose="020B0600070205080204" pitchFamily="34" charset="-128"/>
            </a:endParaRPr>
          </a:p>
          <a:p>
            <a:pPr marL="0">
              <a:spcBef>
                <a:spcPts val="0"/>
              </a:spcBef>
              <a:buFont typeface="Wingdings" pitchFamily="2" charset="2"/>
              <a:buNone/>
            </a:pPr>
            <a:r>
              <a:rPr lang="en-US" altLang="en-US" sz="1600" dirty="0">
                <a:ea typeface="ＭＳ Ｐゴシック" panose="020B0600070205080204" pitchFamily="34" charset="-128"/>
              </a:rPr>
              <a:t>Support for different tensor layouts (1D-5D)</a:t>
            </a:r>
          </a:p>
          <a:p>
            <a:pPr marL="0">
              <a:spcBef>
                <a:spcPts val="0"/>
              </a:spcBef>
              <a:buFont typeface="Wingdings" pitchFamily="2" charset="2"/>
              <a:buNone/>
            </a:pPr>
            <a:endParaRPr lang="en-US" altLang="en-US" sz="1600" dirty="0">
              <a:solidFill>
                <a:srgbClr val="00B050"/>
              </a:solidFill>
              <a:ea typeface="ＭＳ Ｐゴシック" panose="020B0600070205080204" pitchFamily="34" charset="-128"/>
            </a:endParaRPr>
          </a:p>
        </p:txBody>
      </p:sp>
    </p:spTree>
    <p:extLst>
      <p:ext uri="{BB962C8B-B14F-4D97-AF65-F5344CB8AC3E}">
        <p14:creationId xmlns:p14="http://schemas.microsoft.com/office/powerpoint/2010/main" val="167036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E5D416A-4B91-DB47-96B2-B5A66BAFEC27}"/>
              </a:ext>
            </a:extLst>
          </p:cNvPr>
          <p:cNvSpPr txBox="1">
            <a:spLocks/>
          </p:cNvSpPr>
          <p:nvPr/>
        </p:nvSpPr>
        <p:spPr bwMode="auto">
          <a:xfrm>
            <a:off x="228600" y="914400"/>
            <a:ext cx="86106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200" b="0" i="0" u="none" strike="noStrike" kern="1200" cap="none" spc="0" normalizeH="0" baseline="0" noProof="0" dirty="0">
                <a:ln>
                  <a:noFill/>
                </a:ln>
                <a:solidFill>
                  <a:srgbClr val="0070C0"/>
                </a:solidFill>
                <a:effectLst/>
                <a:uLnTx/>
                <a:uFillTx/>
                <a:latin typeface="Tahoma" panose="020B0604030504040204" pitchFamily="34" charset="0"/>
                <a:ea typeface="Tahoma" panose="020B0604030504040204" pitchFamily="34" charset="0"/>
                <a:cs typeface="Tahoma" panose="020B0604030504040204" pitchFamily="34" charset="0"/>
              </a:rPr>
              <a:t>Shared memory virtual address space </a:t>
            </a:r>
            <a:r>
              <a:rPr kumimoji="0" lang="en-US" altLang="en-US" sz="22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distributed across the blocks of a cluster</a:t>
            </a: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lang="en-US" altLang="en-US" sz="2200" dirty="0">
                <a:solidFill>
                  <a:srgbClr val="7030A0"/>
                </a:solidFill>
                <a:latin typeface="Tahoma" panose="020B0604030504040204" pitchFamily="34" charset="0"/>
                <a:ea typeface="Tahoma" panose="020B0604030504040204" pitchFamily="34" charset="0"/>
                <a:cs typeface="Tahoma" panose="020B0604030504040204" pitchFamily="34" charset="0"/>
              </a:rPr>
              <a:t>Load, store, and atomic operations to other SM’s shared memory</a:t>
            </a:r>
            <a:endParaRPr kumimoji="0" lang="en-US" altLang="en-US" sz="2200" b="0" i="0" u="none" strike="noStrike" kern="0" cap="none" spc="0" normalizeH="0" baseline="0" noProof="0" dirty="0">
              <a:ln>
                <a:noFill/>
              </a:ln>
              <a:solidFill>
                <a:srgbClr val="7030A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a:xfrm>
            <a:off x="228600" y="0"/>
            <a:ext cx="8796404" cy="914400"/>
          </a:xfrm>
        </p:spPr>
        <p:txBody>
          <a:bodyPr/>
          <a:lstStyle/>
          <a:p>
            <a:r>
              <a:rPr lang="en-US" altLang="en-US" sz="3800" dirty="0">
                <a:ea typeface="ＭＳ Ｐゴシック" panose="020B0600070205080204" pitchFamily="34" charset="-128"/>
              </a:rPr>
              <a:t>NVIDIA H100 Distributed Shared Memory</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174209" y="6496734"/>
            <a:ext cx="3357009" cy="215444"/>
          </a:xfrm>
          <a:prstGeom prst="rect">
            <a:avLst/>
          </a:prstGeom>
          <a:noFill/>
        </p:spPr>
        <p:txBody>
          <a:bodyPr wrap="none" rtlCol="0">
            <a:spAutoFit/>
          </a:bodyPr>
          <a:lstStyle/>
          <a:p>
            <a:pPr lvl="0" fontAlgn="base">
              <a:spcBef>
                <a:spcPct val="0"/>
              </a:spcBef>
              <a:spcAft>
                <a:spcPct val="0"/>
              </a:spcAft>
              <a:defRPr/>
            </a:pPr>
            <a:r>
              <a:rPr lang="en-US" sz="800" dirty="0">
                <a:solidFill>
                  <a:srgbClr val="0000FF"/>
                </a:solidFill>
                <a:latin typeface="Arial" panose="020B0604020202020204" pitchFamily="34" charset="0"/>
                <a:ea typeface="ＭＳ Ｐゴシック" panose="020B0600070205080204" pitchFamily="34" charset="-128"/>
                <a:hlinkClick r:id="rId3">
                  <a:extLst>
                    <a:ext uri="{A12FA001-AC4F-418D-AE19-62706E023703}">
                      <ahyp:hlinkClr xmlns:ahyp="http://schemas.microsoft.com/office/drawing/2018/hyperlinkcolor" val="tx"/>
                    </a:ext>
                  </a:extLst>
                </a:hlinkClick>
              </a:rPr>
              <a:t>https://developer.nvidia.com/blog/nvidia-hopper-architecture-in-depth/</a:t>
            </a:r>
            <a:endParaRPr lang="en-US" sz="800" dirty="0">
              <a:solidFill>
                <a:srgbClr val="0000FF"/>
              </a:solidFill>
              <a:latin typeface="Arial" panose="020B0604020202020204" pitchFamily="34" charset="0"/>
              <a:ea typeface="ＭＳ Ｐゴシック" panose="020B0600070205080204" pitchFamily="34" charset="-128"/>
            </a:endParaRPr>
          </a:p>
        </p:txBody>
      </p:sp>
      <p:sp>
        <p:nvSpPr>
          <p:cNvPr id="14" name="Content Placeholder 2">
            <a:extLst>
              <a:ext uri="{FF2B5EF4-FFF2-40B4-BE49-F238E27FC236}">
                <a16:creationId xmlns:a16="http://schemas.microsoft.com/office/drawing/2014/main" id="{C172B94F-3BE9-E644-BC77-E506CFBB0139}"/>
              </a:ext>
            </a:extLst>
          </p:cNvPr>
          <p:cNvSpPr>
            <a:spLocks noGrp="1"/>
          </p:cNvSpPr>
          <p:nvPr>
            <p:ph idx="1"/>
          </p:nvPr>
        </p:nvSpPr>
        <p:spPr>
          <a:xfrm>
            <a:off x="890228" y="4601443"/>
            <a:ext cx="7363544" cy="1635869"/>
          </a:xfrm>
        </p:spPr>
        <p:txBody>
          <a:bodyPr anchor="t"/>
          <a:lstStyle/>
          <a:p>
            <a:pPr marL="0">
              <a:spcBef>
                <a:spcPts val="0"/>
              </a:spcBef>
              <a:buFont typeface="Wingdings" pitchFamily="2" charset="2"/>
              <a:buNone/>
            </a:pPr>
            <a:r>
              <a:rPr lang="en-US" altLang="en-US" sz="1600" dirty="0">
                <a:ea typeface="ＭＳ Ｐゴシック" panose="020B0600070205080204" pitchFamily="34" charset="-128"/>
              </a:rPr>
              <a:t>Thread block clusters and distributed shared memory (DSMEM) are leveraged via </a:t>
            </a:r>
            <a:r>
              <a:rPr lang="en-US" altLang="en-US" sz="1600" dirty="0" err="1">
                <a:latin typeface="Courier" pitchFamily="2" charset="0"/>
                <a:ea typeface="ＭＳ Ｐゴシック" panose="020B0600070205080204" pitchFamily="34" charset="-128"/>
              </a:rPr>
              <a:t>cooperative_groups</a:t>
            </a:r>
            <a:r>
              <a:rPr lang="en-US" altLang="en-US" sz="1600" dirty="0">
                <a:ea typeface="ＭＳ Ｐゴシック" panose="020B0600070205080204" pitchFamily="34" charset="-128"/>
              </a:rPr>
              <a:t> API</a:t>
            </a:r>
          </a:p>
          <a:p>
            <a:pPr marL="0">
              <a:spcBef>
                <a:spcPts val="0"/>
              </a:spcBef>
              <a:buFont typeface="Wingdings" pitchFamily="2" charset="2"/>
              <a:buNone/>
            </a:pPr>
            <a:endParaRPr lang="en-US" altLang="en-US" sz="1600" dirty="0">
              <a:ea typeface="ＭＳ Ｐゴシック" panose="020B0600070205080204" pitchFamily="34" charset="-128"/>
            </a:endParaRPr>
          </a:p>
          <a:p>
            <a:pPr marL="0">
              <a:spcBef>
                <a:spcPts val="0"/>
              </a:spcBef>
              <a:buFont typeface="Wingdings" pitchFamily="2" charset="2"/>
              <a:buNone/>
            </a:pPr>
            <a:r>
              <a:rPr lang="en-US" altLang="en-US" sz="1600" dirty="0">
                <a:ea typeface="ＭＳ Ｐゴシック" panose="020B0600070205080204" pitchFamily="34" charset="-128"/>
              </a:rPr>
              <a:t>TMA unit supports copies across thread blocks in a cluster</a:t>
            </a:r>
          </a:p>
          <a:p>
            <a:pPr marL="0">
              <a:spcBef>
                <a:spcPts val="0"/>
              </a:spcBef>
              <a:buFont typeface="Wingdings" pitchFamily="2" charset="2"/>
              <a:buNone/>
            </a:pPr>
            <a:endParaRPr lang="en-US" altLang="en-US" sz="1600" dirty="0">
              <a:ea typeface="ＭＳ Ｐゴシック" panose="020B0600070205080204" pitchFamily="34" charset="-128"/>
            </a:endParaRPr>
          </a:p>
          <a:p>
            <a:pPr marL="0">
              <a:spcBef>
                <a:spcPts val="0"/>
              </a:spcBef>
              <a:buFont typeface="Wingdings" pitchFamily="2" charset="2"/>
              <a:buNone/>
            </a:pPr>
            <a:r>
              <a:rPr lang="en-US" altLang="en-US" sz="1600" dirty="0">
                <a:ea typeface="ＭＳ Ｐゴシック" panose="020B0600070205080204" pitchFamily="34" charset="-128"/>
              </a:rPr>
              <a:t>Asynchronous transaction barriers</a:t>
            </a:r>
          </a:p>
        </p:txBody>
      </p:sp>
      <p:pic>
        <p:nvPicPr>
          <p:cNvPr id="3" name="Picture 2">
            <a:extLst>
              <a:ext uri="{FF2B5EF4-FFF2-40B4-BE49-F238E27FC236}">
                <a16:creationId xmlns:a16="http://schemas.microsoft.com/office/drawing/2014/main" id="{DEDE3FB7-06FC-294C-972B-2B4F6385FC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00573"/>
            <a:ext cx="9144000" cy="1964531"/>
          </a:xfrm>
          <a:prstGeom prst="rect">
            <a:avLst/>
          </a:prstGeom>
        </p:spPr>
      </p:pic>
    </p:spTree>
    <p:extLst>
      <p:ext uri="{BB962C8B-B14F-4D97-AF65-F5344CB8AC3E}">
        <p14:creationId xmlns:p14="http://schemas.microsoft.com/office/powerpoint/2010/main" val="90981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Memory in the H100 GPU Architecture</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63" name="Group 62">
            <a:extLst>
              <a:ext uri="{FF2B5EF4-FFF2-40B4-BE49-F238E27FC236}">
                <a16:creationId xmlns:a16="http://schemas.microsoft.com/office/drawing/2014/main" id="{83245DBE-7C74-8D4D-B2B4-CA3B77ABE474}"/>
              </a:ext>
            </a:extLst>
          </p:cNvPr>
          <p:cNvGrpSpPr/>
          <p:nvPr/>
        </p:nvGrpSpPr>
        <p:grpSpPr>
          <a:xfrm>
            <a:off x="1259632" y="1398686"/>
            <a:ext cx="7242546" cy="3149329"/>
            <a:chOff x="950727" y="1690048"/>
            <a:chExt cx="7242546" cy="3149329"/>
          </a:xfrm>
        </p:grpSpPr>
        <p:sp>
          <p:nvSpPr>
            <p:cNvPr id="82" name="TextBox 8">
              <a:extLst>
                <a:ext uri="{FF2B5EF4-FFF2-40B4-BE49-F238E27FC236}">
                  <a16:creationId xmlns:a16="http://schemas.microsoft.com/office/drawing/2014/main" id="{9B6461DD-DB21-AC41-9D23-C2997A61866D}"/>
                </a:ext>
              </a:extLst>
            </p:cNvPr>
            <p:cNvSpPr txBox="1"/>
            <p:nvPr/>
          </p:nvSpPr>
          <p:spPr>
            <a:xfrm>
              <a:off x="5516499" y="2759047"/>
              <a:ext cx="426364" cy="51504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rPr>
                <a:t>…</a:t>
              </a:r>
            </a:p>
          </p:txBody>
        </p:sp>
        <p:sp>
          <p:nvSpPr>
            <p:cNvPr id="83" name="Rectangle 82">
              <a:extLst>
                <a:ext uri="{FF2B5EF4-FFF2-40B4-BE49-F238E27FC236}">
                  <a16:creationId xmlns:a16="http://schemas.microsoft.com/office/drawing/2014/main" id="{276F10E9-5D35-C047-9389-5743472286EE}"/>
                </a:ext>
              </a:extLst>
            </p:cNvPr>
            <p:cNvSpPr/>
            <p:nvPr/>
          </p:nvSpPr>
          <p:spPr>
            <a:xfrm>
              <a:off x="950727" y="1690689"/>
              <a:ext cx="1979133" cy="3148688"/>
            </a:xfrm>
            <a:prstGeom prst="rect">
              <a:avLst/>
            </a:prstGeom>
            <a:solidFill>
              <a:srgbClr val="9DC3E6"/>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rPr>
                <a:t>SM</a:t>
              </a:r>
            </a:p>
          </p:txBody>
        </p:sp>
        <p:sp>
          <p:nvSpPr>
            <p:cNvPr id="84" name="Rectangle 83">
              <a:extLst>
                <a:ext uri="{FF2B5EF4-FFF2-40B4-BE49-F238E27FC236}">
                  <a16:creationId xmlns:a16="http://schemas.microsoft.com/office/drawing/2014/main" id="{A9252F14-ED24-A44E-AE4B-2FA08A12D044}"/>
                </a:ext>
              </a:extLst>
            </p:cNvPr>
            <p:cNvSpPr/>
            <p:nvPr/>
          </p:nvSpPr>
          <p:spPr>
            <a:xfrm>
              <a:off x="1033577"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85" name="Rectangle 84">
              <a:extLst>
                <a:ext uri="{FF2B5EF4-FFF2-40B4-BE49-F238E27FC236}">
                  <a16:creationId xmlns:a16="http://schemas.microsoft.com/office/drawing/2014/main" id="{14C3374C-D071-BF40-B124-324BE482074B}"/>
                </a:ext>
              </a:extLst>
            </p:cNvPr>
            <p:cNvSpPr/>
            <p:nvPr/>
          </p:nvSpPr>
          <p:spPr>
            <a:xfrm>
              <a:off x="1033576" y="1984867"/>
              <a:ext cx="1784276" cy="313189"/>
            </a:xfrm>
            <a:prstGeom prst="rect">
              <a:avLst/>
            </a:prstGeom>
            <a:solidFill>
              <a:schemeClr val="accent1">
                <a:lumMod val="40000"/>
                <a:lumOff val="60000"/>
              </a:schemeClr>
            </a:solidFill>
            <a:ln>
              <a:solidFill>
                <a:schemeClr val="accent1"/>
              </a:solidFill>
            </a:ln>
            <a:effectLst/>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C000">
                      <a:lumMod val="50000"/>
                    </a:srgbClr>
                  </a:solidFill>
                  <a:effectLst/>
                  <a:uLnTx/>
                  <a:uFillTx/>
                  <a:latin typeface="Calibri" panose="020F0502020204030204"/>
                  <a:ea typeface="+mn-ea"/>
                  <a:cs typeface="+mn-cs"/>
                </a:rPr>
                <a:t>Control</a:t>
              </a:r>
            </a:p>
          </p:txBody>
        </p:sp>
        <p:sp>
          <p:nvSpPr>
            <p:cNvPr id="86" name="Rectangle 85">
              <a:extLst>
                <a:ext uri="{FF2B5EF4-FFF2-40B4-BE49-F238E27FC236}">
                  <a16:creationId xmlns:a16="http://schemas.microsoft.com/office/drawing/2014/main" id="{1E6141C9-64F2-E147-84F7-633ACB5BDBAD}"/>
                </a:ext>
              </a:extLst>
            </p:cNvPr>
            <p:cNvSpPr/>
            <p:nvPr/>
          </p:nvSpPr>
          <p:spPr>
            <a:xfrm>
              <a:off x="1491653"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87" name="Rectangle 86">
              <a:extLst>
                <a:ext uri="{FF2B5EF4-FFF2-40B4-BE49-F238E27FC236}">
                  <a16:creationId xmlns:a16="http://schemas.microsoft.com/office/drawing/2014/main" id="{4228492C-83A0-4647-A270-788F43A78BE2}"/>
                </a:ext>
              </a:extLst>
            </p:cNvPr>
            <p:cNvSpPr/>
            <p:nvPr/>
          </p:nvSpPr>
          <p:spPr>
            <a:xfrm>
              <a:off x="1033577"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88" name="Rectangle 87">
              <a:extLst>
                <a:ext uri="{FF2B5EF4-FFF2-40B4-BE49-F238E27FC236}">
                  <a16:creationId xmlns:a16="http://schemas.microsoft.com/office/drawing/2014/main" id="{36E8CECF-E44C-3B41-81A4-E8BB527DD0EC}"/>
                </a:ext>
              </a:extLst>
            </p:cNvPr>
            <p:cNvSpPr/>
            <p:nvPr/>
          </p:nvSpPr>
          <p:spPr>
            <a:xfrm>
              <a:off x="1491653"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89" name="Rectangle 88">
              <a:extLst>
                <a:ext uri="{FF2B5EF4-FFF2-40B4-BE49-F238E27FC236}">
                  <a16:creationId xmlns:a16="http://schemas.microsoft.com/office/drawing/2014/main" id="{CBB399AC-5271-0547-B4DA-7E31FFD6E600}"/>
                </a:ext>
              </a:extLst>
            </p:cNvPr>
            <p:cNvSpPr/>
            <p:nvPr/>
          </p:nvSpPr>
          <p:spPr>
            <a:xfrm>
              <a:off x="1967140"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0" name="Rectangle 89">
              <a:extLst>
                <a:ext uri="{FF2B5EF4-FFF2-40B4-BE49-F238E27FC236}">
                  <a16:creationId xmlns:a16="http://schemas.microsoft.com/office/drawing/2014/main" id="{EA2CC834-1C86-A94E-8BED-E36D3646CAFE}"/>
                </a:ext>
              </a:extLst>
            </p:cNvPr>
            <p:cNvSpPr/>
            <p:nvPr/>
          </p:nvSpPr>
          <p:spPr>
            <a:xfrm>
              <a:off x="2425216"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1" name="Rectangle 90">
              <a:extLst>
                <a:ext uri="{FF2B5EF4-FFF2-40B4-BE49-F238E27FC236}">
                  <a16:creationId xmlns:a16="http://schemas.microsoft.com/office/drawing/2014/main" id="{948F5E5D-EDE9-5E44-B22F-F550402F88BC}"/>
                </a:ext>
              </a:extLst>
            </p:cNvPr>
            <p:cNvSpPr/>
            <p:nvPr/>
          </p:nvSpPr>
          <p:spPr>
            <a:xfrm>
              <a:off x="1967140"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2" name="Rectangle 91">
              <a:extLst>
                <a:ext uri="{FF2B5EF4-FFF2-40B4-BE49-F238E27FC236}">
                  <a16:creationId xmlns:a16="http://schemas.microsoft.com/office/drawing/2014/main" id="{B79CC606-64F2-4342-ACF7-7D83EE7C99C9}"/>
                </a:ext>
              </a:extLst>
            </p:cNvPr>
            <p:cNvSpPr/>
            <p:nvPr/>
          </p:nvSpPr>
          <p:spPr>
            <a:xfrm>
              <a:off x="2425216"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3" name="Rectangle 92">
              <a:extLst>
                <a:ext uri="{FF2B5EF4-FFF2-40B4-BE49-F238E27FC236}">
                  <a16:creationId xmlns:a16="http://schemas.microsoft.com/office/drawing/2014/main" id="{229EB8B4-E204-ED40-9A82-549AE665578D}"/>
                </a:ext>
              </a:extLst>
            </p:cNvPr>
            <p:cNvSpPr/>
            <p:nvPr/>
          </p:nvSpPr>
          <p:spPr>
            <a:xfrm>
              <a:off x="3266089" y="1690689"/>
              <a:ext cx="1979133" cy="3148688"/>
            </a:xfrm>
            <a:prstGeom prst="rect">
              <a:avLst/>
            </a:prstGeom>
            <a:solidFill>
              <a:srgbClr val="9DC3E6"/>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rPr>
                <a:t>SM</a:t>
              </a:r>
            </a:p>
          </p:txBody>
        </p:sp>
        <p:sp>
          <p:nvSpPr>
            <p:cNvPr id="94" name="Rectangle 93">
              <a:extLst>
                <a:ext uri="{FF2B5EF4-FFF2-40B4-BE49-F238E27FC236}">
                  <a16:creationId xmlns:a16="http://schemas.microsoft.com/office/drawing/2014/main" id="{1AB37EEF-8791-604D-A12A-0020B3041BC9}"/>
                </a:ext>
              </a:extLst>
            </p:cNvPr>
            <p:cNvSpPr/>
            <p:nvPr/>
          </p:nvSpPr>
          <p:spPr>
            <a:xfrm>
              <a:off x="3348939"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5" name="Rectangle 94">
              <a:extLst>
                <a:ext uri="{FF2B5EF4-FFF2-40B4-BE49-F238E27FC236}">
                  <a16:creationId xmlns:a16="http://schemas.microsoft.com/office/drawing/2014/main" id="{85B6CF63-28E6-D54A-8BE2-1F8970674969}"/>
                </a:ext>
              </a:extLst>
            </p:cNvPr>
            <p:cNvSpPr/>
            <p:nvPr/>
          </p:nvSpPr>
          <p:spPr>
            <a:xfrm>
              <a:off x="3348938" y="1984867"/>
              <a:ext cx="1784276" cy="313189"/>
            </a:xfrm>
            <a:prstGeom prst="rect">
              <a:avLst/>
            </a:prstGeom>
            <a:solidFill>
              <a:schemeClr val="accent1">
                <a:lumMod val="40000"/>
                <a:lumOff val="60000"/>
              </a:schemeClr>
            </a:solidFill>
            <a:ln>
              <a:solidFill>
                <a:schemeClr val="accent1"/>
              </a:solidFill>
            </a:ln>
            <a:effectLst/>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C000">
                      <a:lumMod val="50000"/>
                    </a:srgbClr>
                  </a:solidFill>
                  <a:effectLst/>
                  <a:uLnTx/>
                  <a:uFillTx/>
                  <a:latin typeface="Calibri" panose="020F0502020204030204"/>
                  <a:ea typeface="+mn-ea"/>
                  <a:cs typeface="+mn-cs"/>
                </a:rPr>
                <a:t>Control</a:t>
              </a:r>
            </a:p>
          </p:txBody>
        </p:sp>
        <p:sp>
          <p:nvSpPr>
            <p:cNvPr id="96" name="Rectangle 95">
              <a:extLst>
                <a:ext uri="{FF2B5EF4-FFF2-40B4-BE49-F238E27FC236}">
                  <a16:creationId xmlns:a16="http://schemas.microsoft.com/office/drawing/2014/main" id="{EAB2EDD4-18B0-6748-B011-5DE9473ABE98}"/>
                </a:ext>
              </a:extLst>
            </p:cNvPr>
            <p:cNvSpPr/>
            <p:nvPr/>
          </p:nvSpPr>
          <p:spPr>
            <a:xfrm>
              <a:off x="3807015"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7" name="Rectangle 96">
              <a:extLst>
                <a:ext uri="{FF2B5EF4-FFF2-40B4-BE49-F238E27FC236}">
                  <a16:creationId xmlns:a16="http://schemas.microsoft.com/office/drawing/2014/main" id="{A063EF20-87FE-184C-BF14-BE5283318C73}"/>
                </a:ext>
              </a:extLst>
            </p:cNvPr>
            <p:cNvSpPr/>
            <p:nvPr/>
          </p:nvSpPr>
          <p:spPr>
            <a:xfrm>
              <a:off x="3348939"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8" name="Rectangle 97">
              <a:extLst>
                <a:ext uri="{FF2B5EF4-FFF2-40B4-BE49-F238E27FC236}">
                  <a16:creationId xmlns:a16="http://schemas.microsoft.com/office/drawing/2014/main" id="{D87F15DC-FDE8-9442-B96F-AF488046ED3F}"/>
                </a:ext>
              </a:extLst>
            </p:cNvPr>
            <p:cNvSpPr/>
            <p:nvPr/>
          </p:nvSpPr>
          <p:spPr>
            <a:xfrm>
              <a:off x="3807015"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99" name="Rectangle 98">
              <a:extLst>
                <a:ext uri="{FF2B5EF4-FFF2-40B4-BE49-F238E27FC236}">
                  <a16:creationId xmlns:a16="http://schemas.microsoft.com/office/drawing/2014/main" id="{53D13E7C-C4C0-CC48-BB6D-A771402F9107}"/>
                </a:ext>
              </a:extLst>
            </p:cNvPr>
            <p:cNvSpPr/>
            <p:nvPr/>
          </p:nvSpPr>
          <p:spPr>
            <a:xfrm>
              <a:off x="4282502"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0" name="Rectangle 99">
              <a:extLst>
                <a:ext uri="{FF2B5EF4-FFF2-40B4-BE49-F238E27FC236}">
                  <a16:creationId xmlns:a16="http://schemas.microsoft.com/office/drawing/2014/main" id="{4ED4E492-ECDE-7041-881A-2DBB5A5725B8}"/>
                </a:ext>
              </a:extLst>
            </p:cNvPr>
            <p:cNvSpPr/>
            <p:nvPr/>
          </p:nvSpPr>
          <p:spPr>
            <a:xfrm>
              <a:off x="4740578" y="2787425"/>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1" name="Rectangle 100">
              <a:extLst>
                <a:ext uri="{FF2B5EF4-FFF2-40B4-BE49-F238E27FC236}">
                  <a16:creationId xmlns:a16="http://schemas.microsoft.com/office/drawing/2014/main" id="{22E2DD78-7217-F34D-B659-194F79BEBD94}"/>
                </a:ext>
              </a:extLst>
            </p:cNvPr>
            <p:cNvSpPr/>
            <p:nvPr/>
          </p:nvSpPr>
          <p:spPr>
            <a:xfrm>
              <a:off x="4282502"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2" name="Rectangle 101">
              <a:extLst>
                <a:ext uri="{FF2B5EF4-FFF2-40B4-BE49-F238E27FC236}">
                  <a16:creationId xmlns:a16="http://schemas.microsoft.com/office/drawing/2014/main" id="{D70FEEA3-1AF2-5F46-B191-1A68475050D8}"/>
                </a:ext>
              </a:extLst>
            </p:cNvPr>
            <p:cNvSpPr/>
            <p:nvPr/>
          </p:nvSpPr>
          <p:spPr>
            <a:xfrm>
              <a:off x="4740578" y="3264392"/>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3" name="Rectangle 102">
              <a:extLst>
                <a:ext uri="{FF2B5EF4-FFF2-40B4-BE49-F238E27FC236}">
                  <a16:creationId xmlns:a16="http://schemas.microsoft.com/office/drawing/2014/main" id="{D17D7F92-E9B4-344E-922D-6D81B757D30A}"/>
                </a:ext>
              </a:extLst>
            </p:cNvPr>
            <p:cNvSpPr/>
            <p:nvPr/>
          </p:nvSpPr>
          <p:spPr>
            <a:xfrm>
              <a:off x="6214140" y="1690048"/>
              <a:ext cx="1979133" cy="3148688"/>
            </a:xfrm>
            <a:prstGeom prst="rect">
              <a:avLst/>
            </a:prstGeom>
            <a:solidFill>
              <a:srgbClr val="9DC3E6"/>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rPr>
                <a:t>SM</a:t>
              </a:r>
            </a:p>
          </p:txBody>
        </p:sp>
        <p:sp>
          <p:nvSpPr>
            <p:cNvPr id="104" name="Rectangle 103">
              <a:extLst>
                <a:ext uri="{FF2B5EF4-FFF2-40B4-BE49-F238E27FC236}">
                  <a16:creationId xmlns:a16="http://schemas.microsoft.com/office/drawing/2014/main" id="{59C54632-5F4F-554C-BFA2-22B2ADFFC70E}"/>
                </a:ext>
              </a:extLst>
            </p:cNvPr>
            <p:cNvSpPr/>
            <p:nvPr/>
          </p:nvSpPr>
          <p:spPr>
            <a:xfrm>
              <a:off x="6296990" y="2786784"/>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5" name="Rectangle 104">
              <a:extLst>
                <a:ext uri="{FF2B5EF4-FFF2-40B4-BE49-F238E27FC236}">
                  <a16:creationId xmlns:a16="http://schemas.microsoft.com/office/drawing/2014/main" id="{EBFA02BD-561A-F541-B829-72AF45BF74D2}"/>
                </a:ext>
              </a:extLst>
            </p:cNvPr>
            <p:cNvSpPr/>
            <p:nvPr/>
          </p:nvSpPr>
          <p:spPr>
            <a:xfrm>
              <a:off x="6296989" y="1984226"/>
              <a:ext cx="1784276" cy="313189"/>
            </a:xfrm>
            <a:prstGeom prst="rect">
              <a:avLst/>
            </a:prstGeom>
            <a:solidFill>
              <a:schemeClr val="accent1">
                <a:lumMod val="40000"/>
                <a:lumOff val="60000"/>
              </a:schemeClr>
            </a:solidFill>
            <a:ln>
              <a:solidFill>
                <a:schemeClr val="accent1"/>
              </a:solidFill>
            </a:ln>
            <a:effectLst/>
          </p:spPr>
          <p:style>
            <a:lnRef idx="1">
              <a:schemeClr val="accent4"/>
            </a:lnRef>
            <a:fillRef idx="2">
              <a:schemeClr val="accent4"/>
            </a:fillRef>
            <a:effectRef idx="1">
              <a:schemeClr val="accent4"/>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FC000">
                      <a:lumMod val="50000"/>
                    </a:srgbClr>
                  </a:solidFill>
                  <a:effectLst/>
                  <a:uLnTx/>
                  <a:uFillTx/>
                  <a:latin typeface="Calibri" panose="020F0502020204030204"/>
                  <a:ea typeface="+mn-ea"/>
                  <a:cs typeface="+mn-cs"/>
                </a:rPr>
                <a:t>Control</a:t>
              </a:r>
            </a:p>
          </p:txBody>
        </p:sp>
        <p:sp>
          <p:nvSpPr>
            <p:cNvPr id="106" name="Rectangle 105">
              <a:extLst>
                <a:ext uri="{FF2B5EF4-FFF2-40B4-BE49-F238E27FC236}">
                  <a16:creationId xmlns:a16="http://schemas.microsoft.com/office/drawing/2014/main" id="{5A72C4F9-4AA4-2241-8E79-BEF6AE2A976C}"/>
                </a:ext>
              </a:extLst>
            </p:cNvPr>
            <p:cNvSpPr/>
            <p:nvPr/>
          </p:nvSpPr>
          <p:spPr>
            <a:xfrm>
              <a:off x="6755066" y="2786784"/>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7" name="Rectangle 106">
              <a:extLst>
                <a:ext uri="{FF2B5EF4-FFF2-40B4-BE49-F238E27FC236}">
                  <a16:creationId xmlns:a16="http://schemas.microsoft.com/office/drawing/2014/main" id="{AD0E92AA-56BD-AA45-991D-854ACE7D3AB4}"/>
                </a:ext>
              </a:extLst>
            </p:cNvPr>
            <p:cNvSpPr/>
            <p:nvPr/>
          </p:nvSpPr>
          <p:spPr>
            <a:xfrm>
              <a:off x="6296990" y="3263751"/>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8" name="Rectangle 107">
              <a:extLst>
                <a:ext uri="{FF2B5EF4-FFF2-40B4-BE49-F238E27FC236}">
                  <a16:creationId xmlns:a16="http://schemas.microsoft.com/office/drawing/2014/main" id="{30D9F448-AFA4-CD4B-BAF5-B48E7B828724}"/>
                </a:ext>
              </a:extLst>
            </p:cNvPr>
            <p:cNvSpPr/>
            <p:nvPr/>
          </p:nvSpPr>
          <p:spPr>
            <a:xfrm>
              <a:off x="6755066" y="3263751"/>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09" name="Rectangle 108">
              <a:extLst>
                <a:ext uri="{FF2B5EF4-FFF2-40B4-BE49-F238E27FC236}">
                  <a16:creationId xmlns:a16="http://schemas.microsoft.com/office/drawing/2014/main" id="{49BAD530-052E-1C44-B297-8AF5EBAE88E3}"/>
                </a:ext>
              </a:extLst>
            </p:cNvPr>
            <p:cNvSpPr/>
            <p:nvPr/>
          </p:nvSpPr>
          <p:spPr>
            <a:xfrm>
              <a:off x="7230553" y="2786784"/>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10" name="Rectangle 109">
              <a:extLst>
                <a:ext uri="{FF2B5EF4-FFF2-40B4-BE49-F238E27FC236}">
                  <a16:creationId xmlns:a16="http://schemas.microsoft.com/office/drawing/2014/main" id="{677ABFD0-D5BA-204E-8066-9BC981D8675F}"/>
                </a:ext>
              </a:extLst>
            </p:cNvPr>
            <p:cNvSpPr/>
            <p:nvPr/>
          </p:nvSpPr>
          <p:spPr>
            <a:xfrm>
              <a:off x="7688629" y="2786784"/>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11" name="Rectangle 110">
              <a:extLst>
                <a:ext uri="{FF2B5EF4-FFF2-40B4-BE49-F238E27FC236}">
                  <a16:creationId xmlns:a16="http://schemas.microsoft.com/office/drawing/2014/main" id="{C345AE44-BF72-E44F-9369-D5A2755D6554}"/>
                </a:ext>
              </a:extLst>
            </p:cNvPr>
            <p:cNvSpPr/>
            <p:nvPr/>
          </p:nvSpPr>
          <p:spPr>
            <a:xfrm>
              <a:off x="7230553" y="3263751"/>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sp>
          <p:nvSpPr>
            <p:cNvPr id="112" name="Rectangle 111">
              <a:extLst>
                <a:ext uri="{FF2B5EF4-FFF2-40B4-BE49-F238E27FC236}">
                  <a16:creationId xmlns:a16="http://schemas.microsoft.com/office/drawing/2014/main" id="{BDD253A9-B06E-B845-B50A-93C5ED4AE6C1}"/>
                </a:ext>
              </a:extLst>
            </p:cNvPr>
            <p:cNvSpPr/>
            <p:nvPr/>
          </p:nvSpPr>
          <p:spPr>
            <a:xfrm>
              <a:off x="7688629" y="3263751"/>
              <a:ext cx="392637" cy="392635"/>
            </a:xfrm>
            <a:prstGeom prst="rect">
              <a:avLst/>
            </a:prstGeom>
            <a:solidFill>
              <a:schemeClr val="accent6">
                <a:lumMod val="60000"/>
                <a:lumOff val="40000"/>
              </a:schemeClr>
            </a:solidFill>
            <a:ln>
              <a:solidFill>
                <a:schemeClr val="accent6">
                  <a:lumMod val="50000"/>
                </a:schemeClr>
              </a:solidFill>
            </a:ln>
          </p:spPr>
          <p:style>
            <a:lnRef idx="2">
              <a:schemeClr val="accent5">
                <a:shade val="50000"/>
              </a:schemeClr>
            </a:lnRef>
            <a:fillRef idx="1">
              <a:schemeClr val="accent5"/>
            </a:fillRef>
            <a:effectRef idx="0">
              <a:schemeClr val="accent5"/>
            </a:effectRef>
            <a:fontRef idx="minor">
              <a:schemeClr val="lt1"/>
            </a:fontRef>
          </p:style>
          <p:txBody>
            <a:bodyPr wrap="none"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AD47">
                      <a:lumMod val="50000"/>
                    </a:srgbClr>
                  </a:solidFill>
                  <a:effectLst/>
                  <a:uLnTx/>
                  <a:uFillTx/>
                  <a:latin typeface="Calibri" panose="020F0502020204030204"/>
                  <a:ea typeface="+mn-ea"/>
                  <a:cs typeface="+mn-cs"/>
                </a:rPr>
                <a:t>Core</a:t>
              </a:r>
            </a:p>
          </p:txBody>
        </p:sp>
      </p:grpSp>
      <p:sp>
        <p:nvSpPr>
          <p:cNvPr id="64" name="Rectangle 63">
            <a:extLst>
              <a:ext uri="{FF2B5EF4-FFF2-40B4-BE49-F238E27FC236}">
                <a16:creationId xmlns:a16="http://schemas.microsoft.com/office/drawing/2014/main" id="{DD66953F-B35D-E040-851C-E3C567972493}"/>
              </a:ext>
            </a:extLst>
          </p:cNvPr>
          <p:cNvSpPr/>
          <p:nvPr/>
        </p:nvSpPr>
        <p:spPr>
          <a:xfrm>
            <a:off x="1259632" y="4769487"/>
            <a:ext cx="7242546" cy="459372"/>
          </a:xfrm>
          <a:prstGeom prst="rect">
            <a:avLst/>
          </a:prstGeom>
          <a:solidFill>
            <a:schemeClr val="accent5">
              <a:lumMod val="60000"/>
              <a:lumOff val="40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L2 Cache</a:t>
            </a:r>
          </a:p>
        </p:txBody>
      </p:sp>
      <p:sp>
        <p:nvSpPr>
          <p:cNvPr id="65" name="Rectangle 64">
            <a:extLst>
              <a:ext uri="{FF2B5EF4-FFF2-40B4-BE49-F238E27FC236}">
                <a16:creationId xmlns:a16="http://schemas.microsoft.com/office/drawing/2014/main" id="{2A88796A-D381-194A-BE32-B2D70843F2D9}"/>
              </a:ext>
            </a:extLst>
          </p:cNvPr>
          <p:cNvSpPr/>
          <p:nvPr/>
        </p:nvSpPr>
        <p:spPr>
          <a:xfrm>
            <a:off x="1259632" y="5418266"/>
            <a:ext cx="7242546" cy="459372"/>
          </a:xfrm>
          <a:prstGeom prst="rect">
            <a:avLst/>
          </a:prstGeom>
          <a:solidFill>
            <a:schemeClr val="accent5">
              <a:lumMod val="20000"/>
              <a:lumOff val="80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Global Memory</a:t>
            </a:r>
          </a:p>
        </p:txBody>
      </p:sp>
      <p:sp>
        <p:nvSpPr>
          <p:cNvPr id="66" name="Rectangle 65">
            <a:extLst>
              <a:ext uri="{FF2B5EF4-FFF2-40B4-BE49-F238E27FC236}">
                <a16:creationId xmlns:a16="http://schemas.microsoft.com/office/drawing/2014/main" id="{97111E92-112A-9749-9269-9CD6EE367E89}"/>
              </a:ext>
            </a:extLst>
          </p:cNvPr>
          <p:cNvSpPr/>
          <p:nvPr/>
        </p:nvSpPr>
        <p:spPr>
          <a:xfrm>
            <a:off x="1342481" y="2095030"/>
            <a:ext cx="1784276" cy="313189"/>
          </a:xfrm>
          <a:prstGeom prst="rect">
            <a:avLst/>
          </a:prstGeom>
          <a:solidFill>
            <a:schemeClr val="accent5">
              <a:lumMod val="75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Registers</a:t>
            </a:r>
          </a:p>
        </p:txBody>
      </p:sp>
      <p:sp>
        <p:nvSpPr>
          <p:cNvPr id="67" name="Rectangle 66">
            <a:extLst>
              <a:ext uri="{FF2B5EF4-FFF2-40B4-BE49-F238E27FC236}">
                <a16:creationId xmlns:a16="http://schemas.microsoft.com/office/drawing/2014/main" id="{F0543D13-A204-EB40-BFE5-BDF253B7DC5A}"/>
              </a:ext>
            </a:extLst>
          </p:cNvPr>
          <p:cNvSpPr/>
          <p:nvPr/>
        </p:nvSpPr>
        <p:spPr>
          <a:xfrm>
            <a:off x="1342481" y="3847518"/>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Shared Memory</a:t>
            </a:r>
          </a:p>
        </p:txBody>
      </p:sp>
      <p:sp>
        <p:nvSpPr>
          <p:cNvPr id="68" name="Rectangle 67">
            <a:extLst>
              <a:ext uri="{FF2B5EF4-FFF2-40B4-BE49-F238E27FC236}">
                <a16:creationId xmlns:a16="http://schemas.microsoft.com/office/drawing/2014/main" id="{00506305-2488-C84A-B09D-3BA3D1D0FCC1}"/>
              </a:ext>
            </a:extLst>
          </p:cNvPr>
          <p:cNvSpPr/>
          <p:nvPr/>
        </p:nvSpPr>
        <p:spPr>
          <a:xfrm>
            <a:off x="2234619" y="3847518"/>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L1 Cache</a:t>
            </a:r>
          </a:p>
        </p:txBody>
      </p:sp>
      <p:sp>
        <p:nvSpPr>
          <p:cNvPr id="69" name="Rectangle 68">
            <a:extLst>
              <a:ext uri="{FF2B5EF4-FFF2-40B4-BE49-F238E27FC236}">
                <a16:creationId xmlns:a16="http://schemas.microsoft.com/office/drawing/2014/main" id="{2683791C-00CF-8040-9525-E1B3F54E895A}"/>
              </a:ext>
            </a:extLst>
          </p:cNvPr>
          <p:cNvSpPr/>
          <p:nvPr/>
        </p:nvSpPr>
        <p:spPr>
          <a:xfrm>
            <a:off x="1342481" y="3449997"/>
            <a:ext cx="1784276" cy="313189"/>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Constant Cache</a:t>
            </a:r>
          </a:p>
        </p:txBody>
      </p:sp>
      <p:sp>
        <p:nvSpPr>
          <p:cNvPr id="70" name="Rectangle 69">
            <a:extLst>
              <a:ext uri="{FF2B5EF4-FFF2-40B4-BE49-F238E27FC236}">
                <a16:creationId xmlns:a16="http://schemas.microsoft.com/office/drawing/2014/main" id="{FCBA386B-B899-3D49-B9CF-177CA6CD7F63}"/>
              </a:ext>
            </a:extLst>
          </p:cNvPr>
          <p:cNvSpPr/>
          <p:nvPr/>
        </p:nvSpPr>
        <p:spPr>
          <a:xfrm>
            <a:off x="3657843" y="2095030"/>
            <a:ext cx="1784276" cy="313189"/>
          </a:xfrm>
          <a:prstGeom prst="rect">
            <a:avLst/>
          </a:prstGeom>
          <a:solidFill>
            <a:schemeClr val="accent5">
              <a:lumMod val="75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Registers</a:t>
            </a:r>
          </a:p>
        </p:txBody>
      </p:sp>
      <p:sp>
        <p:nvSpPr>
          <p:cNvPr id="71" name="Rectangle 70">
            <a:extLst>
              <a:ext uri="{FF2B5EF4-FFF2-40B4-BE49-F238E27FC236}">
                <a16:creationId xmlns:a16="http://schemas.microsoft.com/office/drawing/2014/main" id="{54D3438B-A9F4-5643-BCF8-99F5E2DE08B4}"/>
              </a:ext>
            </a:extLst>
          </p:cNvPr>
          <p:cNvSpPr/>
          <p:nvPr/>
        </p:nvSpPr>
        <p:spPr>
          <a:xfrm>
            <a:off x="3657843" y="3847518"/>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Shared Memory</a:t>
            </a:r>
          </a:p>
        </p:txBody>
      </p:sp>
      <p:sp>
        <p:nvSpPr>
          <p:cNvPr id="72" name="Rectangle 71">
            <a:extLst>
              <a:ext uri="{FF2B5EF4-FFF2-40B4-BE49-F238E27FC236}">
                <a16:creationId xmlns:a16="http://schemas.microsoft.com/office/drawing/2014/main" id="{A07538DF-F811-C04D-8E8A-E8B718496041}"/>
              </a:ext>
            </a:extLst>
          </p:cNvPr>
          <p:cNvSpPr/>
          <p:nvPr/>
        </p:nvSpPr>
        <p:spPr>
          <a:xfrm>
            <a:off x="4549981" y="3847518"/>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L1 Cache</a:t>
            </a:r>
          </a:p>
        </p:txBody>
      </p:sp>
      <p:sp>
        <p:nvSpPr>
          <p:cNvPr id="73" name="Rectangle 72">
            <a:extLst>
              <a:ext uri="{FF2B5EF4-FFF2-40B4-BE49-F238E27FC236}">
                <a16:creationId xmlns:a16="http://schemas.microsoft.com/office/drawing/2014/main" id="{1749F814-5B60-8449-8ADA-C66C90279AC1}"/>
              </a:ext>
            </a:extLst>
          </p:cNvPr>
          <p:cNvSpPr/>
          <p:nvPr/>
        </p:nvSpPr>
        <p:spPr>
          <a:xfrm>
            <a:off x="3657843" y="3449997"/>
            <a:ext cx="1784276" cy="313189"/>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Constant Cache</a:t>
            </a:r>
          </a:p>
        </p:txBody>
      </p:sp>
      <p:sp>
        <p:nvSpPr>
          <p:cNvPr id="74" name="Rectangle 73">
            <a:extLst>
              <a:ext uri="{FF2B5EF4-FFF2-40B4-BE49-F238E27FC236}">
                <a16:creationId xmlns:a16="http://schemas.microsoft.com/office/drawing/2014/main" id="{486DAB89-138A-4040-932C-484FFC2B603A}"/>
              </a:ext>
            </a:extLst>
          </p:cNvPr>
          <p:cNvSpPr/>
          <p:nvPr/>
        </p:nvSpPr>
        <p:spPr>
          <a:xfrm>
            <a:off x="6605894" y="2094389"/>
            <a:ext cx="1784276" cy="313189"/>
          </a:xfrm>
          <a:prstGeom prst="rect">
            <a:avLst/>
          </a:prstGeom>
          <a:solidFill>
            <a:schemeClr val="accent5">
              <a:lumMod val="75000"/>
            </a:schemeClr>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Registers</a:t>
            </a:r>
          </a:p>
        </p:txBody>
      </p:sp>
      <p:sp>
        <p:nvSpPr>
          <p:cNvPr id="75" name="Rectangle 74">
            <a:extLst>
              <a:ext uri="{FF2B5EF4-FFF2-40B4-BE49-F238E27FC236}">
                <a16:creationId xmlns:a16="http://schemas.microsoft.com/office/drawing/2014/main" id="{8C61DFFC-8176-B945-B14F-475B5899249C}"/>
              </a:ext>
            </a:extLst>
          </p:cNvPr>
          <p:cNvSpPr/>
          <p:nvPr/>
        </p:nvSpPr>
        <p:spPr>
          <a:xfrm>
            <a:off x="6605894" y="3846877"/>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Shared Memory</a:t>
            </a:r>
          </a:p>
        </p:txBody>
      </p:sp>
      <p:sp>
        <p:nvSpPr>
          <p:cNvPr id="76" name="Rectangle 75">
            <a:extLst>
              <a:ext uri="{FF2B5EF4-FFF2-40B4-BE49-F238E27FC236}">
                <a16:creationId xmlns:a16="http://schemas.microsoft.com/office/drawing/2014/main" id="{6DC8783D-65F2-8048-B5FC-BA73C21487C2}"/>
              </a:ext>
            </a:extLst>
          </p:cNvPr>
          <p:cNvSpPr/>
          <p:nvPr/>
        </p:nvSpPr>
        <p:spPr>
          <a:xfrm>
            <a:off x="7498032" y="3846877"/>
            <a:ext cx="892138" cy="559925"/>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L1 Cache</a:t>
            </a:r>
          </a:p>
        </p:txBody>
      </p:sp>
      <p:sp>
        <p:nvSpPr>
          <p:cNvPr id="77" name="Rectangle 76">
            <a:extLst>
              <a:ext uri="{FF2B5EF4-FFF2-40B4-BE49-F238E27FC236}">
                <a16:creationId xmlns:a16="http://schemas.microsoft.com/office/drawing/2014/main" id="{59CB18B5-AF74-B848-B771-1EC432FDE099}"/>
              </a:ext>
            </a:extLst>
          </p:cNvPr>
          <p:cNvSpPr/>
          <p:nvPr/>
        </p:nvSpPr>
        <p:spPr>
          <a:xfrm>
            <a:off x="6605894" y="3449356"/>
            <a:ext cx="1784276" cy="313189"/>
          </a:xfrm>
          <a:prstGeom prst="rect">
            <a:avLst/>
          </a:prstGeom>
          <a:solidFill>
            <a:schemeClr val="accent5"/>
          </a:solidFill>
          <a:ln>
            <a:solidFill>
              <a:schemeClr val="accent5">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Constant Cache</a:t>
            </a:r>
          </a:p>
        </p:txBody>
      </p:sp>
      <p:sp>
        <p:nvSpPr>
          <p:cNvPr id="78" name="TextBox 2">
            <a:extLst>
              <a:ext uri="{FF2B5EF4-FFF2-40B4-BE49-F238E27FC236}">
                <a16:creationId xmlns:a16="http://schemas.microsoft.com/office/drawing/2014/main" id="{3ED640FF-4BE7-A649-A623-7A6E9A5238E5}"/>
              </a:ext>
            </a:extLst>
          </p:cNvPr>
          <p:cNvSpPr txBox="1"/>
          <p:nvPr/>
        </p:nvSpPr>
        <p:spPr>
          <a:xfrm>
            <a:off x="461669" y="2114336"/>
            <a:ext cx="686085"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≈1 cycle</a:t>
            </a:r>
          </a:p>
        </p:txBody>
      </p:sp>
      <p:sp>
        <p:nvSpPr>
          <p:cNvPr id="79" name="TextBox 54">
            <a:extLst>
              <a:ext uri="{FF2B5EF4-FFF2-40B4-BE49-F238E27FC236}">
                <a16:creationId xmlns:a16="http://schemas.microsoft.com/office/drawing/2014/main" id="{FCDD5EC2-8E3E-DA42-98AC-56AD1DF199F7}"/>
              </a:ext>
            </a:extLst>
          </p:cNvPr>
          <p:cNvSpPr txBox="1"/>
          <p:nvPr/>
        </p:nvSpPr>
        <p:spPr>
          <a:xfrm>
            <a:off x="431212" y="3467450"/>
            <a:ext cx="746999"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≈5 cycles</a:t>
            </a:r>
          </a:p>
        </p:txBody>
      </p:sp>
      <p:sp>
        <p:nvSpPr>
          <p:cNvPr id="80" name="TextBox 57">
            <a:extLst>
              <a:ext uri="{FF2B5EF4-FFF2-40B4-BE49-F238E27FC236}">
                <a16:creationId xmlns:a16="http://schemas.microsoft.com/office/drawing/2014/main" id="{0B56DF3A-8EA3-C140-A39E-FD178D829132}"/>
              </a:ext>
            </a:extLst>
          </p:cNvPr>
          <p:cNvSpPr txBox="1"/>
          <p:nvPr/>
        </p:nvSpPr>
        <p:spPr>
          <a:xfrm>
            <a:off x="431212" y="3988339"/>
            <a:ext cx="746999"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≈5 cycles</a:t>
            </a:r>
          </a:p>
        </p:txBody>
      </p:sp>
      <p:sp>
        <p:nvSpPr>
          <p:cNvPr id="81" name="TextBox 59">
            <a:extLst>
              <a:ext uri="{FF2B5EF4-FFF2-40B4-BE49-F238E27FC236}">
                <a16:creationId xmlns:a16="http://schemas.microsoft.com/office/drawing/2014/main" id="{CD32767B-F403-8949-95B4-697EEA6DA7DE}"/>
              </a:ext>
            </a:extLst>
          </p:cNvPr>
          <p:cNvSpPr txBox="1"/>
          <p:nvPr/>
        </p:nvSpPr>
        <p:spPr>
          <a:xfrm>
            <a:off x="352664" y="5509452"/>
            <a:ext cx="904094"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D7D31">
                    <a:lumMod val="50000"/>
                  </a:srgbClr>
                </a:solidFill>
                <a:effectLst/>
                <a:uLnTx/>
                <a:uFillTx/>
                <a:latin typeface="Calibri" panose="020F0502020204030204"/>
                <a:ea typeface="+mn-ea"/>
                <a:cs typeface="+mn-cs"/>
              </a:rPr>
              <a:t>≈500 cycles</a:t>
            </a:r>
          </a:p>
        </p:txBody>
      </p:sp>
      <p:sp>
        <p:nvSpPr>
          <p:cNvPr id="113" name="TextBox 610">
            <a:extLst>
              <a:ext uri="{FF2B5EF4-FFF2-40B4-BE49-F238E27FC236}">
                <a16:creationId xmlns:a16="http://schemas.microsoft.com/office/drawing/2014/main" id="{0E2A1C3B-17D5-E044-9B34-2953CD19DD78}"/>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11" name="TextBox 10">
            <a:extLst>
              <a:ext uri="{FF2B5EF4-FFF2-40B4-BE49-F238E27FC236}">
                <a16:creationId xmlns:a16="http://schemas.microsoft.com/office/drawing/2014/main" id="{D16E3263-C6EB-AF47-95A0-58C7117F34C6}"/>
              </a:ext>
            </a:extLst>
          </p:cNvPr>
          <p:cNvSpPr txBox="1"/>
          <p:nvPr/>
        </p:nvSpPr>
        <p:spPr>
          <a:xfrm>
            <a:off x="7554663" y="4797152"/>
            <a:ext cx="912429" cy="369332"/>
          </a:xfrm>
          <a:prstGeom prst="rect">
            <a:avLst/>
          </a:prstGeom>
          <a:noFill/>
        </p:spPr>
        <p:txBody>
          <a:bodyPr wrap="none" rtlCol="0">
            <a:spAutoFit/>
          </a:bodyPr>
          <a:lstStyle/>
          <a:p>
            <a:r>
              <a:rPr lang="en-US" b="1" dirty="0">
                <a:solidFill>
                  <a:srgbClr val="0070C0"/>
                </a:solidFill>
              </a:rPr>
              <a:t>50 MB</a:t>
            </a:r>
          </a:p>
        </p:txBody>
      </p:sp>
      <p:sp>
        <p:nvSpPr>
          <p:cNvPr id="114" name="TextBox 113">
            <a:extLst>
              <a:ext uri="{FF2B5EF4-FFF2-40B4-BE49-F238E27FC236}">
                <a16:creationId xmlns:a16="http://schemas.microsoft.com/office/drawing/2014/main" id="{1CD8A62F-4FEF-2E42-9EF9-166A44337C0F}"/>
              </a:ext>
            </a:extLst>
          </p:cNvPr>
          <p:cNvSpPr txBox="1"/>
          <p:nvPr/>
        </p:nvSpPr>
        <p:spPr>
          <a:xfrm>
            <a:off x="7625014" y="5450331"/>
            <a:ext cx="877163" cy="369332"/>
          </a:xfrm>
          <a:prstGeom prst="rect">
            <a:avLst/>
          </a:prstGeom>
          <a:noFill/>
        </p:spPr>
        <p:txBody>
          <a:bodyPr wrap="none" rtlCol="0">
            <a:spAutoFit/>
          </a:bodyPr>
          <a:lstStyle/>
          <a:p>
            <a:r>
              <a:rPr lang="en-US" b="1" dirty="0">
                <a:solidFill>
                  <a:srgbClr val="0070C0"/>
                </a:solidFill>
              </a:rPr>
              <a:t>80 GB</a:t>
            </a:r>
          </a:p>
        </p:txBody>
      </p:sp>
      <p:grpSp>
        <p:nvGrpSpPr>
          <p:cNvPr id="13" name="Group 12">
            <a:extLst>
              <a:ext uri="{FF2B5EF4-FFF2-40B4-BE49-F238E27FC236}">
                <a16:creationId xmlns:a16="http://schemas.microsoft.com/office/drawing/2014/main" id="{2480B46A-CC16-C740-8AEE-CC719C978CD9}"/>
              </a:ext>
            </a:extLst>
          </p:cNvPr>
          <p:cNvGrpSpPr/>
          <p:nvPr/>
        </p:nvGrpSpPr>
        <p:grpSpPr>
          <a:xfrm>
            <a:off x="35496" y="4149080"/>
            <a:ext cx="1494320" cy="1440000"/>
            <a:chOff x="35496" y="4149080"/>
            <a:chExt cx="1494320" cy="1440000"/>
          </a:xfrm>
        </p:grpSpPr>
        <p:cxnSp>
          <p:nvCxnSpPr>
            <p:cNvPr id="3" name="Straight Arrow Connector 2">
              <a:extLst>
                <a:ext uri="{FF2B5EF4-FFF2-40B4-BE49-F238E27FC236}">
                  <a16:creationId xmlns:a16="http://schemas.microsoft.com/office/drawing/2014/main" id="{B3ACE80D-AD2D-C44B-A232-F5B09ACF9BF9}"/>
                </a:ext>
              </a:extLst>
            </p:cNvPr>
            <p:cNvCxnSpPr/>
            <p:nvPr/>
          </p:nvCxnSpPr>
          <p:spPr>
            <a:xfrm>
              <a:off x="1475656" y="4149080"/>
              <a:ext cx="0" cy="1440000"/>
            </a:xfrm>
            <a:prstGeom prst="straightConnector1">
              <a:avLst/>
            </a:prstGeom>
            <a:ln w="50800">
              <a:solidFill>
                <a:srgbClr val="FF2F92"/>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AB447308-A7AE-FD45-87C5-7C6EDCF8FAF9}"/>
                </a:ext>
              </a:extLst>
            </p:cNvPr>
            <p:cNvSpPr txBox="1"/>
            <p:nvPr/>
          </p:nvSpPr>
          <p:spPr>
            <a:xfrm>
              <a:off x="35496" y="4797152"/>
              <a:ext cx="1494320" cy="369332"/>
            </a:xfrm>
            <a:prstGeom prst="rect">
              <a:avLst/>
            </a:prstGeom>
            <a:noFill/>
          </p:spPr>
          <p:txBody>
            <a:bodyPr wrap="none" rtlCol="0">
              <a:spAutoFit/>
            </a:bodyPr>
            <a:lstStyle/>
            <a:p>
              <a:r>
                <a:rPr lang="en-US" b="1" dirty="0">
                  <a:solidFill>
                    <a:srgbClr val="C00000"/>
                  </a:solidFill>
                </a:rPr>
                <a:t>Direct copy</a:t>
              </a:r>
            </a:p>
          </p:txBody>
        </p:sp>
      </p:grpSp>
      <p:grpSp>
        <p:nvGrpSpPr>
          <p:cNvPr id="14" name="Group 13">
            <a:extLst>
              <a:ext uri="{FF2B5EF4-FFF2-40B4-BE49-F238E27FC236}">
                <a16:creationId xmlns:a16="http://schemas.microsoft.com/office/drawing/2014/main" id="{AD7E8A81-54CD-2D44-A8AD-34CB2BCA35C5}"/>
              </a:ext>
            </a:extLst>
          </p:cNvPr>
          <p:cNvGrpSpPr/>
          <p:nvPr/>
        </p:nvGrpSpPr>
        <p:grpSpPr>
          <a:xfrm>
            <a:off x="1794900" y="4221088"/>
            <a:ext cx="2315362" cy="621105"/>
            <a:chOff x="1794900" y="4221088"/>
            <a:chExt cx="2315362" cy="621105"/>
          </a:xfrm>
        </p:grpSpPr>
        <p:cxnSp>
          <p:nvCxnSpPr>
            <p:cNvPr id="5" name="Elbow Connector 4">
              <a:extLst>
                <a:ext uri="{FF2B5EF4-FFF2-40B4-BE49-F238E27FC236}">
                  <a16:creationId xmlns:a16="http://schemas.microsoft.com/office/drawing/2014/main" id="{7E0F5F63-82AA-254B-9ECA-97D929807E1D}"/>
                </a:ext>
              </a:extLst>
            </p:cNvPr>
            <p:cNvCxnSpPr>
              <a:cxnSpLocks/>
            </p:cNvCxnSpPr>
            <p:nvPr/>
          </p:nvCxnSpPr>
          <p:spPr>
            <a:xfrm rot="16200000" flipH="1">
              <a:off x="2946231" y="3069757"/>
              <a:ext cx="12700" cy="2315362"/>
            </a:xfrm>
            <a:prstGeom prst="bentConnector3">
              <a:avLst>
                <a:gd name="adj1" fmla="val 2166094"/>
              </a:avLst>
            </a:prstGeom>
            <a:ln w="50800">
              <a:solidFill>
                <a:srgbClr val="FCEC2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C44D9C46-669F-5048-A864-E0EC26C08A87}"/>
                </a:ext>
              </a:extLst>
            </p:cNvPr>
            <p:cNvSpPr txBox="1"/>
            <p:nvPr/>
          </p:nvSpPr>
          <p:spPr>
            <a:xfrm>
              <a:off x="2255810" y="4472861"/>
              <a:ext cx="1327608" cy="369332"/>
            </a:xfrm>
            <a:prstGeom prst="rect">
              <a:avLst/>
            </a:prstGeom>
            <a:noFill/>
          </p:spPr>
          <p:txBody>
            <a:bodyPr wrap="none" rtlCol="0">
              <a:spAutoFit/>
            </a:bodyPr>
            <a:lstStyle/>
            <a:p>
              <a:r>
                <a:rPr lang="en-US" b="1" dirty="0">
                  <a:solidFill>
                    <a:schemeClr val="accent1"/>
                  </a:solidFill>
                </a:rPr>
                <a:t>SM-to-SM</a:t>
              </a:r>
            </a:p>
          </p:txBody>
        </p:sp>
      </p:grpSp>
      <p:grpSp>
        <p:nvGrpSpPr>
          <p:cNvPr id="12" name="Group 11">
            <a:extLst>
              <a:ext uri="{FF2B5EF4-FFF2-40B4-BE49-F238E27FC236}">
                <a16:creationId xmlns:a16="http://schemas.microsoft.com/office/drawing/2014/main" id="{0C1D993A-A4A5-F94A-8FEF-E0E5C2B4E491}"/>
              </a:ext>
            </a:extLst>
          </p:cNvPr>
          <p:cNvGrpSpPr/>
          <p:nvPr/>
        </p:nvGrpSpPr>
        <p:grpSpPr>
          <a:xfrm>
            <a:off x="5894771" y="4406802"/>
            <a:ext cx="950901" cy="1412276"/>
            <a:chOff x="5894771" y="4406802"/>
            <a:chExt cx="950901" cy="1412276"/>
          </a:xfrm>
        </p:grpSpPr>
        <p:sp>
          <p:nvSpPr>
            <p:cNvPr id="115" name="TextBox 114">
              <a:extLst>
                <a:ext uri="{FF2B5EF4-FFF2-40B4-BE49-F238E27FC236}">
                  <a16:creationId xmlns:a16="http://schemas.microsoft.com/office/drawing/2014/main" id="{99D74F71-5196-B14A-AD97-DC013C3BE3E6}"/>
                </a:ext>
              </a:extLst>
            </p:cNvPr>
            <p:cNvSpPr txBox="1"/>
            <p:nvPr/>
          </p:nvSpPr>
          <p:spPr>
            <a:xfrm>
              <a:off x="5894771" y="5449746"/>
              <a:ext cx="950901" cy="369332"/>
            </a:xfrm>
            <a:prstGeom prst="rect">
              <a:avLst/>
            </a:prstGeom>
            <a:noFill/>
          </p:spPr>
          <p:txBody>
            <a:bodyPr wrap="none" rtlCol="0">
              <a:spAutoFit/>
            </a:bodyPr>
            <a:lstStyle/>
            <a:p>
              <a:r>
                <a:rPr lang="en-US" b="1" dirty="0">
                  <a:solidFill>
                    <a:srgbClr val="0070C0"/>
                  </a:solidFill>
                </a:rPr>
                <a:t>3 TB/s</a:t>
              </a:r>
            </a:p>
          </p:txBody>
        </p:sp>
        <p:cxnSp>
          <p:nvCxnSpPr>
            <p:cNvPr id="119" name="Straight Arrow Connector 118">
              <a:extLst>
                <a:ext uri="{FF2B5EF4-FFF2-40B4-BE49-F238E27FC236}">
                  <a16:creationId xmlns:a16="http://schemas.microsoft.com/office/drawing/2014/main" id="{ADCB1D09-0B11-D142-BE4A-C3315D3560CF}"/>
                </a:ext>
              </a:extLst>
            </p:cNvPr>
            <p:cNvCxnSpPr>
              <a:cxnSpLocks/>
            </p:cNvCxnSpPr>
            <p:nvPr/>
          </p:nvCxnSpPr>
          <p:spPr>
            <a:xfrm>
              <a:off x="6038586" y="4406802"/>
              <a:ext cx="0" cy="1080000"/>
            </a:xfrm>
            <a:prstGeom prst="straightConnector1">
              <a:avLst/>
            </a:prstGeom>
            <a:ln w="38100">
              <a:solidFill>
                <a:srgbClr val="0070C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5371A520-89F6-9D4C-BCA9-A13768EA2B4E}"/>
                </a:ext>
              </a:extLst>
            </p:cNvPr>
            <p:cNvCxnSpPr>
              <a:cxnSpLocks/>
            </p:cNvCxnSpPr>
            <p:nvPr/>
          </p:nvCxnSpPr>
          <p:spPr>
            <a:xfrm>
              <a:off x="6243432" y="4406802"/>
              <a:ext cx="0" cy="1080000"/>
            </a:xfrm>
            <a:prstGeom prst="straightConnector1">
              <a:avLst/>
            </a:prstGeom>
            <a:ln w="38100">
              <a:solidFill>
                <a:srgbClr val="0070C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3D828422-D1FB-A244-A520-C291FC23C49E}"/>
                </a:ext>
              </a:extLst>
            </p:cNvPr>
            <p:cNvCxnSpPr>
              <a:cxnSpLocks/>
            </p:cNvCxnSpPr>
            <p:nvPr/>
          </p:nvCxnSpPr>
          <p:spPr>
            <a:xfrm>
              <a:off x="6444208" y="4406802"/>
              <a:ext cx="0" cy="1080000"/>
            </a:xfrm>
            <a:prstGeom prst="straightConnector1">
              <a:avLst/>
            </a:prstGeom>
            <a:ln w="38100">
              <a:solidFill>
                <a:srgbClr val="0070C0"/>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2B88B01A-1D2A-834D-A49C-643F7DFCFA85}"/>
                </a:ext>
              </a:extLst>
            </p:cNvPr>
            <p:cNvCxnSpPr>
              <a:cxnSpLocks/>
            </p:cNvCxnSpPr>
            <p:nvPr/>
          </p:nvCxnSpPr>
          <p:spPr>
            <a:xfrm>
              <a:off x="6660232" y="4406802"/>
              <a:ext cx="0" cy="1080000"/>
            </a:xfrm>
            <a:prstGeom prst="straightConnector1">
              <a:avLst/>
            </a:prstGeom>
            <a:ln w="38100">
              <a:solidFill>
                <a:srgbClr val="0070C0"/>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621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edg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235024" y="38100"/>
            <a:ext cx="8153400" cy="838200"/>
          </a:xfrm>
        </p:spPr>
        <p:txBody>
          <a:bodyPr/>
          <a:lstStyle/>
          <a:p>
            <a:r>
              <a:rPr lang="en-US" dirty="0"/>
              <a:t>CUDA Variable Type Qualifiers</a:t>
            </a:r>
          </a:p>
        </p:txBody>
      </p:sp>
      <p:sp>
        <p:nvSpPr>
          <p:cNvPr id="131075" name="Rectangle 3"/>
          <p:cNvSpPr>
            <a:spLocks noGrp="1" noChangeArrowheads="1"/>
          </p:cNvSpPr>
          <p:nvPr>
            <p:ph type="body" idx="1"/>
          </p:nvPr>
        </p:nvSpPr>
        <p:spPr>
          <a:xfrm>
            <a:off x="266700" y="3933056"/>
            <a:ext cx="8877300" cy="2530152"/>
          </a:xfrm>
        </p:spPr>
        <p:txBody>
          <a:bodyPr/>
          <a:lstStyle/>
          <a:p>
            <a:pPr marL="457200" indent="-457200">
              <a:lnSpc>
                <a:spcPct val="90000"/>
              </a:lnSpc>
            </a:pPr>
            <a:r>
              <a:rPr lang="en-US" sz="1800" b="1" dirty="0">
                <a:solidFill>
                  <a:schemeClr val="accent2"/>
                </a:solidFill>
                <a:latin typeface="Courier New" pitchFamily="-111" charset="0"/>
              </a:rPr>
              <a:t>__device__</a:t>
            </a:r>
            <a:r>
              <a:rPr lang="en-US" sz="1800" dirty="0"/>
              <a:t> is optional when used with </a:t>
            </a:r>
            <a:r>
              <a:rPr lang="en-US" sz="1800" b="1" dirty="0">
                <a:solidFill>
                  <a:schemeClr val="accent2"/>
                </a:solidFill>
                <a:latin typeface="Courier New" pitchFamily="-111" charset="0"/>
              </a:rPr>
              <a:t>__shared__</a:t>
            </a:r>
            <a:r>
              <a:rPr lang="en-US" sz="1800" dirty="0"/>
              <a:t>, or </a:t>
            </a:r>
            <a:r>
              <a:rPr lang="en-US" sz="1800" b="1" dirty="0">
                <a:solidFill>
                  <a:schemeClr val="accent2"/>
                </a:solidFill>
              </a:rPr>
              <a:t> </a:t>
            </a:r>
            <a:r>
              <a:rPr lang="en-US" sz="1800" b="1" dirty="0">
                <a:solidFill>
                  <a:schemeClr val="accent2"/>
                </a:solidFill>
                <a:latin typeface="Courier New" pitchFamily="-111" charset="0"/>
              </a:rPr>
              <a:t>__constant__</a:t>
            </a:r>
          </a:p>
          <a:p>
            <a:pPr marL="457200" indent="-457200">
              <a:lnSpc>
                <a:spcPct val="90000"/>
              </a:lnSpc>
            </a:pPr>
            <a:endParaRPr lang="en-US" sz="2200" dirty="0">
              <a:solidFill>
                <a:schemeClr val="accent2"/>
              </a:solidFill>
            </a:endParaRPr>
          </a:p>
          <a:p>
            <a:pPr marL="457200" indent="-457200">
              <a:lnSpc>
                <a:spcPct val="90000"/>
              </a:lnSpc>
            </a:pPr>
            <a:r>
              <a:rPr lang="en-US" sz="2200" dirty="0"/>
              <a:t>Recall </a:t>
            </a:r>
            <a:r>
              <a:rPr lang="en-US" sz="2200" dirty="0" err="1">
                <a:latin typeface="Courier New" panose="02070309020205020404" pitchFamily="49" charset="0"/>
                <a:cs typeface="Courier New" panose="02070309020205020404" pitchFamily="49" charset="0"/>
              </a:rPr>
              <a:t>cudaMalloc</a:t>
            </a:r>
            <a:r>
              <a:rPr lang="en-US" sz="2200" dirty="0">
                <a:latin typeface="Courier New" panose="02070309020205020404" pitchFamily="49" charset="0"/>
                <a:cs typeface="Courier New" panose="02070309020205020404" pitchFamily="49" charset="0"/>
              </a:rPr>
              <a:t>(…)</a:t>
            </a:r>
            <a:r>
              <a:rPr lang="en-US" sz="2200" dirty="0"/>
              <a:t> allocates memory from the host</a:t>
            </a:r>
          </a:p>
          <a:p>
            <a:pPr marL="974725" lvl="1" indent="-403225">
              <a:lnSpc>
                <a:spcPct val="90000"/>
              </a:lnSpc>
            </a:pPr>
            <a:r>
              <a:rPr lang="en-US" sz="2000" dirty="0"/>
              <a:t>Constant memory can also be allocated and initialized from the host</a:t>
            </a:r>
          </a:p>
          <a:p>
            <a:pPr marL="457200" indent="-457200">
              <a:lnSpc>
                <a:spcPct val="90000"/>
              </a:lnSpc>
            </a:pPr>
            <a:r>
              <a:rPr lang="en-US" sz="2200" dirty="0">
                <a:solidFill>
                  <a:schemeClr val="accent2"/>
                </a:solidFill>
              </a:rPr>
              <a:t>Automatic variables</a:t>
            </a:r>
            <a:r>
              <a:rPr lang="en-US" sz="2200" dirty="0"/>
              <a:t> without any qualifier reside in a </a:t>
            </a:r>
            <a:r>
              <a:rPr lang="en-US" sz="2200" dirty="0">
                <a:solidFill>
                  <a:schemeClr val="accent2"/>
                </a:solidFill>
              </a:rPr>
              <a:t>register</a:t>
            </a:r>
          </a:p>
          <a:p>
            <a:pPr marL="974725" lvl="1" indent="-403225">
              <a:lnSpc>
                <a:spcPct val="90000"/>
              </a:lnSpc>
            </a:pPr>
            <a:r>
              <a:rPr lang="en-US" sz="2000" dirty="0">
                <a:solidFill>
                  <a:schemeClr val="accent2"/>
                </a:solidFill>
              </a:rPr>
              <a:t>Except arrays</a:t>
            </a:r>
            <a:r>
              <a:rPr lang="en-US" sz="2000" dirty="0"/>
              <a:t> that reside in global memory</a:t>
            </a:r>
            <a:endParaRPr lang="en-US" sz="2200" dirty="0"/>
          </a:p>
          <a:p>
            <a:pPr marL="974725" lvl="1" indent="-403225">
              <a:lnSpc>
                <a:spcPct val="90000"/>
              </a:lnSpc>
            </a:pPr>
            <a:endParaRPr lang="en-US" sz="2000" dirty="0"/>
          </a:p>
        </p:txBody>
      </p:sp>
      <p:graphicFrame>
        <p:nvGraphicFramePr>
          <p:cNvPr id="131120" name="Group 48"/>
          <p:cNvGraphicFramePr>
            <a:graphicFrameLocks noGrp="1"/>
          </p:cNvGraphicFramePr>
          <p:nvPr>
            <p:extLst>
              <p:ext uri="{D42A27DB-BD31-4B8C-83A1-F6EECF244321}">
                <p14:modId xmlns:p14="http://schemas.microsoft.com/office/powerpoint/2010/main" val="1848942522"/>
              </p:ext>
            </p:extLst>
          </p:nvPr>
        </p:nvGraphicFramePr>
        <p:xfrm>
          <a:off x="190500" y="1268760"/>
          <a:ext cx="8758936" cy="2476500"/>
        </p:xfrm>
        <a:graphic>
          <a:graphicData uri="http://schemas.openxmlformats.org/drawingml/2006/table">
            <a:tbl>
              <a:tblPr/>
              <a:tblGrid>
                <a:gridCol w="5189538">
                  <a:extLst>
                    <a:ext uri="{9D8B030D-6E8A-4147-A177-3AD203B41FA5}">
                      <a16:colId xmlns:a16="http://schemas.microsoft.com/office/drawing/2014/main" val="20000"/>
                    </a:ext>
                  </a:extLst>
                </a:gridCol>
                <a:gridCol w="1173162">
                  <a:extLst>
                    <a:ext uri="{9D8B030D-6E8A-4147-A177-3AD203B41FA5}">
                      <a16:colId xmlns:a16="http://schemas.microsoft.com/office/drawing/2014/main" val="20001"/>
                    </a:ext>
                  </a:extLst>
                </a:gridCol>
                <a:gridCol w="948436">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tblGrid>
              <a:tr h="3063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Variable declaration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a:ln>
                            <a:noFill/>
                          </a:ln>
                          <a:solidFill>
                            <a:schemeClr val="tx1"/>
                          </a:solidFill>
                          <a:effectLst/>
                          <a:latin typeface="Arial" pitchFamily="-111" charset="0"/>
                        </a:rPr>
                        <a:t>Memory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a:ln>
                            <a:noFill/>
                          </a:ln>
                          <a:solidFill>
                            <a:schemeClr val="tx1"/>
                          </a:solidFill>
                          <a:effectLst/>
                          <a:latin typeface="Arial" pitchFamily="-111" charset="0"/>
                        </a:rPr>
                        <a:t>Scope</a:t>
                      </a:r>
                      <a:endParaRPr kumimoji="0" lang="en-US" sz="1900" b="0" i="0" u="none" strike="noStrike" cap="none" normalizeH="0" baseline="0" dirty="0">
                        <a:ln>
                          <a:noFill/>
                        </a:ln>
                        <a:solidFill>
                          <a:schemeClr val="tx1"/>
                        </a:solidFill>
                        <a:effectLst/>
                        <a:latin typeface="Arial" pitchFamily="-111"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Lifetime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sz="1600" b="1" i="0" u="none" strike="noStrike" cap="none" normalizeH="0" baseline="0" dirty="0" err="1">
                          <a:ln>
                            <a:noFill/>
                          </a:ln>
                          <a:solidFill>
                            <a:schemeClr val="tx1"/>
                          </a:solidFill>
                          <a:effectLst/>
                          <a:latin typeface="Courier New" pitchFamily="-111" charset="0"/>
                        </a:rPr>
                        <a:t>int</a:t>
                      </a:r>
                      <a:r>
                        <a:rPr kumimoji="0" lang="en-US" sz="1600" b="1" i="0" u="none" strike="noStrike" cap="none" normalizeH="0" baseline="0" dirty="0">
                          <a:ln>
                            <a:noFill/>
                          </a:ln>
                          <a:solidFill>
                            <a:schemeClr val="tx1"/>
                          </a:solidFill>
                          <a:effectLst/>
                          <a:latin typeface="Courier New" pitchFamily="-111" charset="0"/>
                        </a:rPr>
                        <a:t> </a:t>
                      </a:r>
                      <a:r>
                        <a:rPr kumimoji="0" lang="en-US" sz="1600" b="1" i="0" u="none" strike="noStrike" cap="none" normalizeH="0" baseline="0" dirty="0" err="1">
                          <a:ln>
                            <a:noFill/>
                          </a:ln>
                          <a:solidFill>
                            <a:schemeClr val="tx1"/>
                          </a:solidFill>
                          <a:effectLst/>
                          <a:latin typeface="Courier New" pitchFamily="-111" charset="0"/>
                        </a:rPr>
                        <a:t>LocalVar</a:t>
                      </a:r>
                      <a:r>
                        <a:rPr kumimoji="0" lang="en-US" sz="1600" b="1" i="0" u="none" strike="noStrike" cap="none" normalizeH="0" baseline="0" dirty="0">
                          <a:ln>
                            <a:noFill/>
                          </a:ln>
                          <a:solidFill>
                            <a:schemeClr val="tx1"/>
                          </a:solidFill>
                          <a:effectLst/>
                          <a:latin typeface="Courier New" pitchFamily="-111" charset="0"/>
                        </a:rPr>
                        <a:t>;</a:t>
                      </a:r>
                      <a:r>
                        <a:rPr kumimoji="0" lang="en-US"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endParaRPr kumimoji="0" lang="en-US" sz="1600" b="1" i="0" u="none" strike="noStrike" cap="none" normalizeH="0" baseline="0" dirty="0">
                        <a:ln>
                          <a:noFill/>
                        </a:ln>
                        <a:solidFill>
                          <a:schemeClr val="tx1"/>
                        </a:solidFill>
                        <a:effectLst/>
                        <a:latin typeface="Courier New" pitchFamily="-111"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register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thread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thread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sz="1600" b="1"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int</a:t>
                      </a:r>
                      <a:r>
                        <a:rPr kumimoji="0" lang="en-US"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sz="1600" b="1"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localArr</a:t>
                      </a:r>
                      <a:r>
                        <a:rPr kumimoji="0" lang="en-US" sz="16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mn-lt"/>
                        </a:rPr>
                        <a:t>global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mn-lt"/>
                        </a:rPr>
                        <a:t>thread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mn-lt"/>
                        </a:rPr>
                        <a:t>thread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81078450"/>
                  </a:ext>
                </a:extLst>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accent2"/>
                          </a:solidFill>
                          <a:effectLst/>
                          <a:latin typeface="Courier New" pitchFamily="-111" charset="0"/>
                        </a:rPr>
                        <a:t>__device__</a:t>
                      </a:r>
                      <a:r>
                        <a:rPr kumimoji="0" lang="en-US" sz="1600" b="1" i="0" u="none" strike="noStrike" cap="none" normalizeH="0" baseline="0" dirty="0">
                          <a:ln>
                            <a:noFill/>
                          </a:ln>
                          <a:solidFill>
                            <a:schemeClr val="tx1"/>
                          </a:solidFill>
                          <a:effectLst/>
                          <a:latin typeface="Courier New" pitchFamily="-111" charset="0"/>
                        </a:rPr>
                        <a:t> </a:t>
                      </a:r>
                      <a:r>
                        <a:rPr kumimoji="0" lang="en-US" sz="1600" b="1" i="0" u="none" strike="noStrike" cap="none" normalizeH="0" baseline="0" dirty="0">
                          <a:ln>
                            <a:noFill/>
                          </a:ln>
                          <a:solidFill>
                            <a:schemeClr val="accent2"/>
                          </a:solidFill>
                          <a:effectLst/>
                          <a:latin typeface="Courier New" pitchFamily="-111" charset="0"/>
                        </a:rPr>
                        <a:t>__shared__</a:t>
                      </a:r>
                      <a:r>
                        <a:rPr kumimoji="0" lang="en-US" sz="1600" b="1" i="0" u="none" strike="noStrike" cap="none" normalizeH="0" baseline="0" dirty="0">
                          <a:ln>
                            <a:noFill/>
                          </a:ln>
                          <a:solidFill>
                            <a:schemeClr val="tx1"/>
                          </a:solidFill>
                          <a:effectLst/>
                          <a:latin typeface="Courier New" pitchFamily="-111" charset="0"/>
                        </a:rPr>
                        <a:t>   </a:t>
                      </a:r>
                      <a:r>
                        <a:rPr kumimoji="0" lang="en-US" sz="1600" b="1" i="0" u="none" strike="noStrike" cap="none" normalizeH="0" baseline="0" dirty="0" err="1">
                          <a:ln>
                            <a:noFill/>
                          </a:ln>
                          <a:solidFill>
                            <a:schemeClr val="tx1"/>
                          </a:solidFill>
                          <a:effectLst/>
                          <a:latin typeface="Courier New" pitchFamily="-111" charset="0"/>
                        </a:rPr>
                        <a:t>int</a:t>
                      </a:r>
                      <a:r>
                        <a:rPr kumimoji="0" lang="en-US" sz="1600" b="1" i="0" u="none" strike="noStrike" cap="none" normalizeH="0" baseline="0" dirty="0">
                          <a:ln>
                            <a:noFill/>
                          </a:ln>
                          <a:solidFill>
                            <a:schemeClr val="tx1"/>
                          </a:solidFill>
                          <a:effectLst/>
                          <a:latin typeface="Courier New" pitchFamily="-111" charset="0"/>
                        </a:rPr>
                        <a:t> </a:t>
                      </a:r>
                      <a:r>
                        <a:rPr kumimoji="0" lang="en-US" sz="1600" b="1" i="0" u="none" strike="noStrike" cap="none" normalizeH="0" baseline="0" dirty="0" err="1">
                          <a:ln>
                            <a:noFill/>
                          </a:ln>
                          <a:solidFill>
                            <a:schemeClr val="tx1"/>
                          </a:solidFill>
                          <a:effectLst/>
                          <a:latin typeface="Courier New" pitchFamily="-111" charset="0"/>
                        </a:rPr>
                        <a:t>SharedVar</a:t>
                      </a:r>
                      <a:r>
                        <a:rPr kumimoji="0" lang="en-US" sz="1600" b="1" i="0" u="none" strike="noStrike" cap="none" normalizeH="0" baseline="0" dirty="0">
                          <a:ln>
                            <a:noFill/>
                          </a:ln>
                          <a:solidFill>
                            <a:schemeClr val="tx1"/>
                          </a:solidFill>
                          <a:effectLst/>
                          <a:latin typeface="Courier New" pitchFamily="-111"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a:ln>
                            <a:noFill/>
                          </a:ln>
                          <a:solidFill>
                            <a:schemeClr val="tx1"/>
                          </a:solidFill>
                          <a:effectLst/>
                          <a:latin typeface="Arial" pitchFamily="-111" charset="0"/>
                        </a:rPr>
                        <a:t>shared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a:ln>
                            <a:noFill/>
                          </a:ln>
                          <a:solidFill>
                            <a:schemeClr val="tx1"/>
                          </a:solidFill>
                          <a:effectLst/>
                          <a:latin typeface="Arial" pitchFamily="-111" charset="0"/>
                        </a:rPr>
                        <a:t>block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block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accent2"/>
                          </a:solidFill>
                          <a:effectLst/>
                          <a:latin typeface="Courier New" pitchFamily="-111" charset="0"/>
                        </a:rPr>
                        <a:t>__device__</a:t>
                      </a:r>
                      <a:r>
                        <a:rPr kumimoji="0" lang="en-US" sz="1600" b="1" i="0" u="none" strike="noStrike" cap="none" normalizeH="0" baseline="0" dirty="0">
                          <a:ln>
                            <a:noFill/>
                          </a:ln>
                          <a:solidFill>
                            <a:schemeClr val="tx1"/>
                          </a:solidFill>
                          <a:effectLst/>
                          <a:latin typeface="Courier New" pitchFamily="-111" charset="0"/>
                        </a:rPr>
                        <a:t>              </a:t>
                      </a:r>
                      <a:r>
                        <a:rPr kumimoji="0" lang="en-US" sz="1600" b="1" i="0" u="none" strike="noStrike" cap="none" normalizeH="0" baseline="0" dirty="0" err="1">
                          <a:ln>
                            <a:noFill/>
                          </a:ln>
                          <a:solidFill>
                            <a:schemeClr val="tx1"/>
                          </a:solidFill>
                          <a:effectLst/>
                          <a:latin typeface="Courier New" pitchFamily="-111" charset="0"/>
                        </a:rPr>
                        <a:t>int</a:t>
                      </a:r>
                      <a:r>
                        <a:rPr kumimoji="0" lang="en-US" sz="1600" b="1" i="0" u="none" strike="noStrike" cap="none" normalizeH="0" baseline="0" dirty="0">
                          <a:ln>
                            <a:noFill/>
                          </a:ln>
                          <a:solidFill>
                            <a:schemeClr val="tx1"/>
                          </a:solidFill>
                          <a:effectLst/>
                          <a:latin typeface="Courier New" pitchFamily="-111" charset="0"/>
                        </a:rPr>
                        <a:t> </a:t>
                      </a:r>
                      <a:r>
                        <a:rPr kumimoji="0" lang="en-US" sz="1600" b="1" i="0" u="none" strike="noStrike" cap="none" normalizeH="0" baseline="0" dirty="0" err="1">
                          <a:ln>
                            <a:noFill/>
                          </a:ln>
                          <a:solidFill>
                            <a:schemeClr val="tx1"/>
                          </a:solidFill>
                          <a:effectLst/>
                          <a:latin typeface="Courier New" pitchFamily="-111" charset="0"/>
                        </a:rPr>
                        <a:t>GlobalVar</a:t>
                      </a:r>
                      <a:r>
                        <a:rPr kumimoji="0" lang="en-US" sz="1600" b="1" i="0" u="none" strike="noStrike" cap="none" normalizeH="0" baseline="0" dirty="0">
                          <a:ln>
                            <a:noFill/>
                          </a:ln>
                          <a:solidFill>
                            <a:schemeClr val="tx1"/>
                          </a:solidFill>
                          <a:effectLst/>
                          <a:latin typeface="Courier New" pitchFamily="-111"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a:ln>
                            <a:noFill/>
                          </a:ln>
                          <a:solidFill>
                            <a:schemeClr val="tx1"/>
                          </a:solidFill>
                          <a:effectLst/>
                          <a:latin typeface="Arial" pitchFamily="-111" charset="0"/>
                        </a:rPr>
                        <a:t>global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a:ln>
                            <a:noFill/>
                          </a:ln>
                          <a:solidFill>
                            <a:schemeClr val="tx1"/>
                          </a:solidFill>
                          <a:effectLst/>
                          <a:latin typeface="Arial" pitchFamily="-111" charset="0"/>
                        </a:rPr>
                        <a:t>grid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application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accent2"/>
                          </a:solidFill>
                          <a:effectLst/>
                          <a:latin typeface="Courier New" pitchFamily="-111" charset="0"/>
                        </a:rPr>
                        <a:t>__device__</a:t>
                      </a:r>
                      <a:r>
                        <a:rPr kumimoji="0" lang="en-US" sz="1600" b="1" i="0" u="none" strike="noStrike" cap="none" normalizeH="0" baseline="0" dirty="0">
                          <a:ln>
                            <a:noFill/>
                          </a:ln>
                          <a:solidFill>
                            <a:schemeClr val="tx1"/>
                          </a:solidFill>
                          <a:effectLst/>
                          <a:latin typeface="Courier New" pitchFamily="-111" charset="0"/>
                        </a:rPr>
                        <a:t> </a:t>
                      </a:r>
                      <a:r>
                        <a:rPr kumimoji="0" lang="en-US" sz="1600" b="1" i="0" u="none" strike="noStrike" cap="none" normalizeH="0" baseline="0" dirty="0">
                          <a:ln>
                            <a:noFill/>
                          </a:ln>
                          <a:solidFill>
                            <a:schemeClr val="accent2"/>
                          </a:solidFill>
                          <a:effectLst/>
                          <a:latin typeface="Courier New" pitchFamily="-111" charset="0"/>
                        </a:rPr>
                        <a:t>__constant__</a:t>
                      </a:r>
                      <a:r>
                        <a:rPr kumimoji="0" lang="en-US" sz="1600" b="1" i="0" u="none" strike="noStrike" cap="none" normalizeH="0" baseline="0" dirty="0">
                          <a:ln>
                            <a:noFill/>
                          </a:ln>
                          <a:solidFill>
                            <a:schemeClr val="tx1"/>
                          </a:solidFill>
                          <a:effectLst/>
                          <a:latin typeface="Courier New" pitchFamily="-111" charset="0"/>
                        </a:rPr>
                        <a:t> </a:t>
                      </a:r>
                      <a:r>
                        <a:rPr kumimoji="0" lang="en-US" sz="1600" b="1" i="0" u="none" strike="noStrike" cap="none" normalizeH="0" baseline="0" dirty="0" err="1">
                          <a:ln>
                            <a:noFill/>
                          </a:ln>
                          <a:solidFill>
                            <a:schemeClr val="tx1"/>
                          </a:solidFill>
                          <a:effectLst/>
                          <a:latin typeface="Courier New" pitchFamily="-111" charset="0"/>
                        </a:rPr>
                        <a:t>int</a:t>
                      </a:r>
                      <a:r>
                        <a:rPr kumimoji="0" lang="en-US" sz="1600" b="1" i="0" u="none" strike="noStrike" cap="none" normalizeH="0" baseline="0" dirty="0">
                          <a:ln>
                            <a:noFill/>
                          </a:ln>
                          <a:solidFill>
                            <a:schemeClr val="tx1"/>
                          </a:solidFill>
                          <a:effectLst/>
                          <a:latin typeface="Courier New" pitchFamily="-111" charset="0"/>
                        </a:rPr>
                        <a:t> </a:t>
                      </a:r>
                      <a:r>
                        <a:rPr kumimoji="0" lang="en-US" sz="1600" b="1" i="0" u="none" strike="noStrike" cap="none" normalizeH="0" baseline="0" dirty="0" err="1">
                          <a:ln>
                            <a:noFill/>
                          </a:ln>
                          <a:solidFill>
                            <a:schemeClr val="tx1"/>
                          </a:solidFill>
                          <a:effectLst/>
                          <a:latin typeface="Courier New" pitchFamily="-111" charset="0"/>
                        </a:rPr>
                        <a:t>ConstantVar</a:t>
                      </a:r>
                      <a:r>
                        <a:rPr kumimoji="0" lang="en-US" sz="1600" b="1" i="0" u="none" strike="noStrike" cap="none" normalizeH="0" baseline="0" dirty="0">
                          <a:ln>
                            <a:noFill/>
                          </a:ln>
                          <a:solidFill>
                            <a:schemeClr val="tx1"/>
                          </a:solidFill>
                          <a:effectLst/>
                          <a:latin typeface="Courier New" pitchFamily="-111"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constant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grid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900" b="0" i="0" u="none" strike="noStrike" cap="none" normalizeH="0" baseline="0" dirty="0">
                          <a:ln>
                            <a:noFill/>
                          </a:ln>
                          <a:solidFill>
                            <a:schemeClr val="tx1"/>
                          </a:solidFill>
                          <a:effectLst/>
                          <a:latin typeface="Arial" pitchFamily="-111" charset="0"/>
                        </a:rPr>
                        <a:t>application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8" name="Marcador de número de diapositiva 5"/>
          <p:cNvSpPr>
            <a:spLocks noGrp="1"/>
          </p:cNvSpPr>
          <p:nvPr>
            <p:ph type="sldNum" sz="quarter" idx="11"/>
          </p:nvPr>
        </p:nvSpPr>
        <p:spPr>
          <a:xfrm>
            <a:off x="7239000" y="6400800"/>
            <a:ext cx="1905000" cy="457200"/>
          </a:xfrm>
        </p:spPr>
        <p:txBody>
          <a:bodyPr/>
          <a:lstStyle/>
          <a:p>
            <a:pPr algn="r"/>
            <a:fld id="{36265653-2103-314A-B641-CF45047AE0C4}" type="slidenum">
              <a:rPr lang="en-US"/>
              <a:pPr algn="r"/>
              <a:t>29</a:t>
            </a:fld>
            <a:endParaRPr lang="en-US" dirty="0"/>
          </a:p>
        </p:txBody>
      </p:sp>
    </p:spTree>
    <p:extLst>
      <p:ext uri="{BB962C8B-B14F-4D97-AF65-F5344CB8AC3E}">
        <p14:creationId xmlns:p14="http://schemas.microsoft.com/office/powerpoint/2010/main" val="24911377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and Kirk,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dirty="0">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Third Edition, 2017</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a:t>
            </a:fld>
            <a:endParaRPr lang="en-US" altLang="en-US"/>
          </a:p>
        </p:txBody>
      </p:sp>
      <p:pic>
        <p:nvPicPr>
          <p:cNvPr id="5" name="Picture 4">
            <a:extLst>
              <a:ext uri="{FF2B5EF4-FFF2-40B4-BE49-F238E27FC236}">
                <a16:creationId xmlns:a16="http://schemas.microsoft.com/office/drawing/2014/main" id="{E66EFC1E-40D3-8B48-BF55-90304E676377}"/>
              </a:ext>
            </a:extLst>
          </p:cNvPr>
          <p:cNvPicPr>
            <a:picLocks noChangeAspect="1"/>
          </p:cNvPicPr>
          <p:nvPr/>
        </p:nvPicPr>
        <p:blipFill>
          <a:blip r:embed="rId3"/>
          <a:stretch>
            <a:fillRect/>
          </a:stretch>
        </p:blipFill>
        <p:spPr>
          <a:xfrm>
            <a:off x="4963588" y="2060848"/>
            <a:ext cx="4007296" cy="4007296"/>
          </a:xfrm>
          <a:prstGeom prst="rect">
            <a:avLst/>
          </a:prstGeom>
        </p:spPr>
      </p:pic>
    </p:spTree>
    <p:extLst>
      <p:ext uri="{BB962C8B-B14F-4D97-AF65-F5344CB8AC3E}">
        <p14:creationId xmlns:p14="http://schemas.microsoft.com/office/powerpoint/2010/main" val="3339835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Memory Hierarchy in CUDA Programs</a:t>
            </a:r>
          </a:p>
        </p:txBody>
      </p:sp>
      <p:pic>
        <p:nvPicPr>
          <p:cNvPr id="6" name="Imagen 5" descr="CUDA_progmodel.eps"/>
          <p:cNvPicPr>
            <a:picLocks noChangeAspect="1"/>
          </p:cNvPicPr>
          <p:nvPr/>
        </p:nvPicPr>
        <p:blipFill>
          <a:blip r:embed="rId2"/>
          <a:stretch>
            <a:fillRect/>
          </a:stretch>
        </p:blipFill>
        <p:spPr>
          <a:xfrm>
            <a:off x="1224518" y="1341288"/>
            <a:ext cx="6694965" cy="4680000"/>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30</a:t>
            </a:fld>
            <a:endParaRPr lang="en-US" altLang="en-US"/>
          </a:p>
        </p:txBody>
      </p:sp>
    </p:spTree>
    <p:extLst>
      <p:ext uri="{BB962C8B-B14F-4D97-AF65-F5344CB8AC3E}">
        <p14:creationId xmlns:p14="http://schemas.microsoft.com/office/powerpoint/2010/main" val="6880946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Data Reuse</a:t>
            </a:r>
          </a:p>
        </p:txBody>
      </p:sp>
      <p:sp>
        <p:nvSpPr>
          <p:cNvPr id="3" name="Marcador de contenido 2"/>
          <p:cNvSpPr>
            <a:spLocks noGrp="1"/>
          </p:cNvSpPr>
          <p:nvPr>
            <p:ph idx="1"/>
          </p:nvPr>
        </p:nvSpPr>
        <p:spPr>
          <a:xfrm>
            <a:off x="251521" y="908720"/>
            <a:ext cx="8568952" cy="5472534"/>
          </a:xfrm>
        </p:spPr>
        <p:txBody>
          <a:bodyPr>
            <a:normAutofit/>
          </a:bodyPr>
          <a:lstStyle/>
          <a:p>
            <a:r>
              <a:rPr lang="en-US" dirty="0"/>
              <a:t>Same memory locations accessed by neighboring threads</a:t>
            </a:r>
          </a:p>
        </p:txBody>
      </p:sp>
      <p:sp>
        <p:nvSpPr>
          <p:cNvPr id="7" name="CuadroTexto 6"/>
          <p:cNvSpPr txBox="1"/>
          <p:nvPr/>
        </p:nvSpPr>
        <p:spPr>
          <a:xfrm>
            <a:off x="299926" y="4861609"/>
            <a:ext cx="8520546" cy="1323439"/>
          </a:xfrm>
          <a:prstGeom prst="rect">
            <a:avLst/>
          </a:prstGeom>
          <a:solidFill>
            <a:schemeClr val="bg1">
              <a:lumMod val="95000"/>
            </a:schemeClr>
          </a:solidFill>
        </p:spPr>
        <p:txBody>
          <a:bodyPr wrap="square" rtlCol="0">
            <a:spAutoFit/>
          </a:bodyPr>
          <a:lstStyle/>
          <a:p>
            <a:r>
              <a:rPr lang="en-US" sz="1600" dirty="0">
                <a:latin typeface="Courier"/>
                <a:cs typeface="Courier"/>
              </a:rPr>
              <a:t>for (</a:t>
            </a:r>
            <a:r>
              <a:rPr lang="en-US" sz="1600" dirty="0" err="1">
                <a:latin typeface="Courier"/>
                <a:cs typeface="Courier"/>
              </a:rPr>
              <a:t>int</a:t>
            </a:r>
            <a:r>
              <a:rPr lang="en-US" sz="1600" dirty="0">
                <a:latin typeface="Courier"/>
                <a:cs typeface="Courier"/>
              </a:rPr>
              <a:t> </a:t>
            </a:r>
            <a:r>
              <a:rPr lang="en-US" sz="1600" dirty="0" err="1">
                <a:latin typeface="Courier"/>
                <a:cs typeface="Courier"/>
              </a:rPr>
              <a:t>i</a:t>
            </a:r>
            <a:r>
              <a:rPr lang="en-US" sz="1600" dirty="0">
                <a:latin typeface="Courier"/>
                <a:cs typeface="Courier"/>
              </a:rPr>
              <a:t> = 0; </a:t>
            </a:r>
            <a:r>
              <a:rPr lang="en-US" sz="1600" dirty="0" err="1">
                <a:latin typeface="Courier"/>
                <a:cs typeface="Courier"/>
              </a:rPr>
              <a:t>i</a:t>
            </a:r>
            <a:r>
              <a:rPr lang="en-US" sz="1600" dirty="0">
                <a:latin typeface="Courier"/>
                <a:cs typeface="Courier"/>
              </a:rPr>
              <a:t> &lt; 3; </a:t>
            </a:r>
            <a:r>
              <a:rPr lang="en-US" sz="1600" dirty="0" err="1">
                <a:latin typeface="Courier"/>
                <a:cs typeface="Courier"/>
              </a:rPr>
              <a:t>i</a:t>
            </a:r>
            <a:r>
              <a:rPr lang="en-US" sz="1600" dirty="0">
                <a:latin typeface="Courier"/>
                <a:cs typeface="Courier"/>
              </a:rPr>
              <a:t>++){</a:t>
            </a:r>
          </a:p>
          <a:p>
            <a:r>
              <a:rPr lang="en-US" sz="1600" dirty="0">
                <a:latin typeface="Courier"/>
                <a:cs typeface="Courier"/>
              </a:rPr>
              <a:t>    for (</a:t>
            </a:r>
            <a:r>
              <a:rPr lang="en-US" sz="1600" dirty="0" err="1">
                <a:latin typeface="Courier"/>
                <a:cs typeface="Courier"/>
              </a:rPr>
              <a:t>int</a:t>
            </a:r>
            <a:r>
              <a:rPr lang="en-US" sz="1600" dirty="0">
                <a:latin typeface="Courier"/>
                <a:cs typeface="Courier"/>
              </a:rPr>
              <a:t> j = 0; j &lt; 3; j++){</a:t>
            </a:r>
          </a:p>
          <a:p>
            <a:r>
              <a:rPr lang="en-US" sz="1600" dirty="0">
                <a:latin typeface="Courier"/>
                <a:cs typeface="Courier"/>
              </a:rPr>
              <a:t>        sum += gauss[</a:t>
            </a:r>
            <a:r>
              <a:rPr lang="en-US" sz="1600" dirty="0" err="1">
                <a:latin typeface="Courier"/>
                <a:cs typeface="Courier"/>
              </a:rPr>
              <a:t>i</a:t>
            </a:r>
            <a:r>
              <a:rPr lang="en-US" sz="1600" dirty="0">
                <a:latin typeface="Courier"/>
                <a:cs typeface="Courier"/>
              </a:rPr>
              <a:t>][j] * Image[(i+row-1)*width + (j+col-1)];</a:t>
            </a:r>
          </a:p>
          <a:p>
            <a:r>
              <a:rPr lang="en-US" sz="1600" dirty="0">
                <a:latin typeface="Courier"/>
                <a:cs typeface="Courier"/>
              </a:rPr>
              <a:t>    }</a:t>
            </a:r>
          </a:p>
          <a:p>
            <a:r>
              <a:rPr lang="en-US" sz="1600" dirty="0">
                <a:latin typeface="Courier"/>
                <a:cs typeface="Courier"/>
              </a:rPr>
              <a:t>}</a:t>
            </a:r>
          </a:p>
        </p:txBody>
      </p:sp>
      <p:pic>
        <p:nvPicPr>
          <p:cNvPr id="8" name="Imagen 7"/>
          <p:cNvPicPr>
            <a:picLocks/>
          </p:cNvPicPr>
          <p:nvPr/>
        </p:nvPicPr>
        <p:blipFill>
          <a:blip r:embed="rId2"/>
          <a:stretch>
            <a:fillRect/>
          </a:stretch>
        </p:blipFill>
        <p:spPr>
          <a:xfrm>
            <a:off x="3492000" y="1845112"/>
            <a:ext cx="2592000" cy="2592000"/>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31</a:t>
            </a:fld>
            <a:endParaRPr lang="en-US" altLang="en-US"/>
          </a:p>
        </p:txBody>
      </p:sp>
    </p:spTree>
    <p:extLst>
      <p:ext uri="{BB962C8B-B14F-4D97-AF65-F5344CB8AC3E}">
        <p14:creationId xmlns:p14="http://schemas.microsoft.com/office/powerpoint/2010/main" val="253944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Data Reuse: Tiling</a:t>
            </a:r>
          </a:p>
        </p:txBody>
      </p:sp>
      <p:sp>
        <p:nvSpPr>
          <p:cNvPr id="3" name="Marcador de contenido 2"/>
          <p:cNvSpPr>
            <a:spLocks noGrp="1"/>
          </p:cNvSpPr>
          <p:nvPr>
            <p:ph idx="1"/>
          </p:nvPr>
        </p:nvSpPr>
        <p:spPr>
          <a:xfrm>
            <a:off x="251521" y="908720"/>
            <a:ext cx="8640960" cy="5472534"/>
          </a:xfrm>
        </p:spPr>
        <p:txBody>
          <a:bodyPr>
            <a:normAutofit/>
          </a:bodyPr>
          <a:lstStyle/>
          <a:p>
            <a:r>
              <a:rPr lang="en-US" sz="2200" dirty="0"/>
              <a:t>To take advantage of data reuse,</a:t>
            </a:r>
            <a:r>
              <a:rPr lang="en-US" sz="2200" dirty="0">
                <a:solidFill>
                  <a:srgbClr val="0000FF"/>
                </a:solidFill>
              </a:rPr>
              <a:t> </a:t>
            </a:r>
            <a:r>
              <a:rPr lang="en-US" sz="2200" dirty="0"/>
              <a:t>we divide the input into </a:t>
            </a:r>
            <a:r>
              <a:rPr lang="en-US" sz="2200" dirty="0">
                <a:solidFill>
                  <a:srgbClr val="0000FF"/>
                </a:solidFill>
              </a:rPr>
              <a:t>tiles </a:t>
            </a:r>
            <a:r>
              <a:rPr lang="en-US" sz="2200" dirty="0"/>
              <a:t>that can be loaded into </a:t>
            </a:r>
            <a:r>
              <a:rPr lang="en-US" sz="2200" dirty="0">
                <a:solidFill>
                  <a:srgbClr val="00B050"/>
                </a:solidFill>
              </a:rPr>
              <a:t>shared memory</a:t>
            </a:r>
          </a:p>
        </p:txBody>
      </p:sp>
      <p:pic>
        <p:nvPicPr>
          <p:cNvPr id="9" name="Imagen 8"/>
          <p:cNvPicPr>
            <a:picLocks/>
          </p:cNvPicPr>
          <p:nvPr/>
        </p:nvPicPr>
        <p:blipFill>
          <a:blip r:embed="rId2"/>
          <a:stretch>
            <a:fillRect/>
          </a:stretch>
        </p:blipFill>
        <p:spPr>
          <a:xfrm>
            <a:off x="3492000" y="1701096"/>
            <a:ext cx="2592000" cy="2592000"/>
          </a:xfrm>
          <a:prstGeom prst="rect">
            <a:avLst/>
          </a:prstGeom>
        </p:spPr>
      </p:pic>
      <p:sp>
        <p:nvSpPr>
          <p:cNvPr id="10" name="CuadroTexto 9"/>
          <p:cNvSpPr txBox="1"/>
          <p:nvPr/>
        </p:nvSpPr>
        <p:spPr>
          <a:xfrm>
            <a:off x="251521" y="4293096"/>
            <a:ext cx="8568952" cy="2031325"/>
          </a:xfrm>
          <a:prstGeom prst="rect">
            <a:avLst/>
          </a:prstGeom>
          <a:solidFill>
            <a:schemeClr val="bg1">
              <a:lumMod val="95000"/>
            </a:schemeClr>
          </a:solidFill>
        </p:spPr>
        <p:txBody>
          <a:bodyPr wrap="square" rtlCol="0">
            <a:spAutoFit/>
          </a:bodyPr>
          <a:lstStyle/>
          <a:p>
            <a:r>
              <a:rPr lang="en-US" sz="1400" b="1" dirty="0">
                <a:solidFill>
                  <a:srgbClr val="0000FF"/>
                </a:solidFill>
                <a:latin typeface="Courier"/>
                <a:cs typeface="Courier"/>
              </a:rPr>
              <a:t>__shared__ </a:t>
            </a:r>
            <a:r>
              <a:rPr lang="en-US" sz="1400" b="1" dirty="0" err="1">
                <a:solidFill>
                  <a:srgbClr val="0000FF"/>
                </a:solidFill>
                <a:latin typeface="Courier"/>
                <a:cs typeface="Courier"/>
              </a:rPr>
              <a:t>int</a:t>
            </a:r>
            <a:r>
              <a:rPr lang="en-US" sz="1400" b="1" dirty="0">
                <a:solidFill>
                  <a:srgbClr val="0000FF"/>
                </a:solidFill>
                <a:latin typeface="Courier"/>
                <a:cs typeface="Courier"/>
              </a:rPr>
              <a:t> </a:t>
            </a:r>
            <a:r>
              <a:rPr lang="en-US" sz="1400" b="1" dirty="0" err="1">
                <a:solidFill>
                  <a:srgbClr val="0000FF"/>
                </a:solidFill>
                <a:latin typeface="Courier"/>
                <a:cs typeface="Courier"/>
              </a:rPr>
              <a:t>l_data</a:t>
            </a:r>
            <a:r>
              <a:rPr lang="en-US" sz="1400" b="1" dirty="0">
                <a:solidFill>
                  <a:srgbClr val="0000FF"/>
                </a:solidFill>
                <a:latin typeface="Courier"/>
                <a:cs typeface="Courier"/>
              </a:rPr>
              <a:t>[(L_SIZE+2)*(L_SIZE+2)];</a:t>
            </a:r>
          </a:p>
          <a:p>
            <a:r>
              <a:rPr lang="is-IS" sz="1400" dirty="0">
                <a:latin typeface="Courier"/>
                <a:cs typeface="Courier"/>
              </a:rPr>
              <a:t>…</a:t>
            </a:r>
            <a:endParaRPr lang="en-US" sz="1400" dirty="0">
              <a:latin typeface="Courier"/>
              <a:cs typeface="Courier"/>
            </a:endParaRPr>
          </a:p>
          <a:p>
            <a:r>
              <a:rPr lang="en-US" sz="1400" i="1" dirty="0">
                <a:latin typeface="Courier"/>
                <a:cs typeface="Courier"/>
              </a:rPr>
              <a:t>Load tile into shared memory</a:t>
            </a:r>
            <a:endParaRPr lang="en-US" sz="1400" dirty="0">
              <a:latin typeface="Courier"/>
              <a:cs typeface="Courier"/>
            </a:endParaRPr>
          </a:p>
          <a:p>
            <a:r>
              <a:rPr lang="en-US" sz="1400" b="1" dirty="0">
                <a:solidFill>
                  <a:srgbClr val="00B050"/>
                </a:solidFill>
                <a:latin typeface="Courier"/>
                <a:cs typeface="Courier"/>
              </a:rPr>
              <a:t>__</a:t>
            </a:r>
            <a:r>
              <a:rPr lang="en-US" sz="1400" b="1" dirty="0" err="1">
                <a:solidFill>
                  <a:srgbClr val="00B050"/>
                </a:solidFill>
                <a:latin typeface="Courier"/>
                <a:cs typeface="Courier"/>
              </a:rPr>
              <a:t>syncthreads</a:t>
            </a:r>
            <a:r>
              <a:rPr lang="en-US" sz="1400" b="1" dirty="0">
                <a:solidFill>
                  <a:srgbClr val="00B050"/>
                </a:solidFill>
                <a:latin typeface="Courier"/>
                <a:cs typeface="Courier"/>
              </a:rPr>
              <a:t>();</a:t>
            </a:r>
          </a:p>
          <a:p>
            <a:r>
              <a:rPr lang="en-US" sz="1400" dirty="0">
                <a:latin typeface="Courier"/>
                <a:cs typeface="Courier"/>
              </a:rPr>
              <a:t>for (</a:t>
            </a:r>
            <a:r>
              <a:rPr lang="en-US" sz="1400" dirty="0" err="1">
                <a:latin typeface="Courier"/>
                <a:cs typeface="Courier"/>
              </a:rPr>
              <a:t>int</a:t>
            </a:r>
            <a:r>
              <a:rPr lang="en-US" sz="1400" dirty="0">
                <a:latin typeface="Courier"/>
                <a:cs typeface="Courier"/>
              </a:rPr>
              <a:t> </a:t>
            </a:r>
            <a:r>
              <a:rPr lang="en-US" sz="1400" dirty="0" err="1">
                <a:latin typeface="Courier"/>
                <a:cs typeface="Courier"/>
              </a:rPr>
              <a:t>i</a:t>
            </a:r>
            <a:r>
              <a:rPr lang="en-US" sz="1400" dirty="0">
                <a:latin typeface="Courier"/>
                <a:cs typeface="Courier"/>
              </a:rPr>
              <a:t> = 0; </a:t>
            </a:r>
            <a:r>
              <a:rPr lang="en-US" sz="1400" dirty="0" err="1">
                <a:latin typeface="Courier"/>
                <a:cs typeface="Courier"/>
              </a:rPr>
              <a:t>i</a:t>
            </a:r>
            <a:r>
              <a:rPr lang="en-US" sz="1400" dirty="0">
                <a:latin typeface="Courier"/>
                <a:cs typeface="Courier"/>
              </a:rPr>
              <a:t> &lt; 3; </a:t>
            </a:r>
            <a:r>
              <a:rPr lang="en-US" sz="1400" dirty="0" err="1">
                <a:latin typeface="Courier"/>
                <a:cs typeface="Courier"/>
              </a:rPr>
              <a:t>i</a:t>
            </a:r>
            <a:r>
              <a:rPr lang="en-US" sz="1400" dirty="0">
                <a:latin typeface="Courier"/>
                <a:cs typeface="Courier"/>
              </a:rPr>
              <a:t>++){</a:t>
            </a:r>
          </a:p>
          <a:p>
            <a:r>
              <a:rPr lang="en-US" sz="1400" dirty="0">
                <a:latin typeface="Courier"/>
                <a:cs typeface="Courier"/>
              </a:rPr>
              <a:t>  for (</a:t>
            </a:r>
            <a:r>
              <a:rPr lang="en-US" sz="1400" dirty="0" err="1">
                <a:latin typeface="Courier"/>
                <a:cs typeface="Courier"/>
              </a:rPr>
              <a:t>int</a:t>
            </a:r>
            <a:r>
              <a:rPr lang="en-US" sz="1400" dirty="0">
                <a:latin typeface="Courier"/>
                <a:cs typeface="Courier"/>
              </a:rPr>
              <a:t> j = 0; j &lt; 3; j++){</a:t>
            </a:r>
          </a:p>
          <a:p>
            <a:r>
              <a:rPr lang="en-US" sz="1400" dirty="0">
                <a:latin typeface="Courier"/>
                <a:cs typeface="Courier"/>
              </a:rPr>
              <a:t>    sum += gauss[</a:t>
            </a:r>
            <a:r>
              <a:rPr lang="en-US" sz="1400" dirty="0" err="1">
                <a:latin typeface="Courier"/>
                <a:cs typeface="Courier"/>
              </a:rPr>
              <a:t>i</a:t>
            </a:r>
            <a:r>
              <a:rPr lang="en-US" sz="1400" dirty="0">
                <a:latin typeface="Courier"/>
                <a:cs typeface="Courier"/>
              </a:rPr>
              <a:t>][j] * </a:t>
            </a:r>
            <a:r>
              <a:rPr lang="en-US" sz="1400" dirty="0" err="1">
                <a:latin typeface="Courier"/>
                <a:cs typeface="Courier"/>
              </a:rPr>
              <a:t>l_data</a:t>
            </a:r>
            <a:r>
              <a:rPr lang="en-US" sz="1400" dirty="0">
                <a:latin typeface="Courier"/>
                <a:cs typeface="Courier"/>
              </a:rPr>
              <a:t>[(i+l_row-1)*(L_SIZE+2)+j+l_col-1];</a:t>
            </a:r>
          </a:p>
          <a:p>
            <a:r>
              <a:rPr lang="en-US" sz="1400" dirty="0">
                <a:latin typeface="Courier"/>
                <a:cs typeface="Courier"/>
              </a:rPr>
              <a:t>  }</a:t>
            </a:r>
          </a:p>
          <a:p>
            <a:r>
              <a:rPr lang="en-US" sz="1400" dirty="0">
                <a:latin typeface="Courier"/>
                <a:cs typeface="Courier"/>
              </a:rPr>
              <a:t>}</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32</a:t>
            </a:fld>
            <a:endParaRPr lang="en-US" altLang="en-US"/>
          </a:p>
        </p:txBody>
      </p:sp>
    </p:spTree>
    <p:extLst>
      <p:ext uri="{BB962C8B-B14F-4D97-AF65-F5344CB8AC3E}">
        <p14:creationId xmlns:p14="http://schemas.microsoft.com/office/powerpoint/2010/main" val="58348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p:cNvSpPr>
            <a:spLocks noGrp="1" noChangeArrowheads="1"/>
          </p:cNvSpPr>
          <p:nvPr>
            <p:ph type="body" idx="1"/>
          </p:nvPr>
        </p:nvSpPr>
        <p:spPr>
          <a:xfrm>
            <a:off x="298648" y="1124744"/>
            <a:ext cx="8305800" cy="5040560"/>
          </a:xfrm>
        </p:spPr>
        <p:txBody>
          <a:bodyPr/>
          <a:lstStyle/>
          <a:p>
            <a:pPr marL="457200" indent="-457200"/>
            <a:r>
              <a:rPr lang="en-US" altLang="zh-TW" b="1" dirty="0">
                <a:latin typeface="Courier New" pitchFamily="-111" charset="0"/>
                <a:ea typeface="新細明體" pitchFamily="16" charset="-128"/>
                <a:cs typeface="新細明體" pitchFamily="16" charset="-128"/>
              </a:rPr>
              <a:t>void __</a:t>
            </a:r>
            <a:r>
              <a:rPr lang="en-US" altLang="zh-TW" b="1" dirty="0" err="1">
                <a:latin typeface="Courier New" pitchFamily="-111" charset="0"/>
                <a:ea typeface="新細明體" pitchFamily="16" charset="-128"/>
                <a:cs typeface="新細明體" pitchFamily="16" charset="-128"/>
              </a:rPr>
              <a:t>syncthreads</a:t>
            </a:r>
            <a:r>
              <a:rPr lang="en-US" altLang="zh-TW" b="1" dirty="0">
                <a:latin typeface="Courier New" pitchFamily="-111" charset="0"/>
                <a:ea typeface="新細明體" pitchFamily="16" charset="-128"/>
                <a:cs typeface="新細明體" pitchFamily="16" charset="-128"/>
              </a:rPr>
              <a:t>();</a:t>
            </a:r>
          </a:p>
          <a:p>
            <a:pPr marL="457200" indent="-457200"/>
            <a:r>
              <a:rPr lang="en-US" altLang="zh-TW" dirty="0">
                <a:solidFill>
                  <a:srgbClr val="00B050"/>
                </a:solidFill>
                <a:ea typeface="新細明體" pitchFamily="16" charset="-128"/>
                <a:cs typeface="新細明體" pitchFamily="16" charset="-128"/>
              </a:rPr>
              <a:t>Synchronizes all threads in a block</a:t>
            </a:r>
          </a:p>
          <a:p>
            <a:pPr marL="457200" indent="-457200"/>
            <a:endParaRPr lang="en-US" altLang="zh-TW" dirty="0">
              <a:ea typeface="新細明體" pitchFamily="16" charset="-128"/>
              <a:cs typeface="新細明體" pitchFamily="16" charset="-128"/>
            </a:endParaRPr>
          </a:p>
          <a:p>
            <a:pPr marL="457200" indent="-457200"/>
            <a:r>
              <a:rPr lang="en-US" altLang="zh-TW" dirty="0">
                <a:ea typeface="新細明體" pitchFamily="16" charset="-128"/>
                <a:cs typeface="新細明體" pitchFamily="16" charset="-128"/>
              </a:rPr>
              <a:t>Once all threads in a block have reached this point, execution resumes normally</a:t>
            </a:r>
          </a:p>
          <a:p>
            <a:pPr marL="457200" indent="-457200"/>
            <a:endParaRPr lang="en-US" altLang="zh-TW" dirty="0">
              <a:ea typeface="新細明體" pitchFamily="16" charset="-128"/>
              <a:cs typeface="新細明體" pitchFamily="16" charset="-128"/>
            </a:endParaRPr>
          </a:p>
          <a:p>
            <a:pPr marL="457200" indent="-457200"/>
            <a:r>
              <a:rPr lang="en-US" altLang="zh-TW" dirty="0">
                <a:ea typeface="新細明體" pitchFamily="16" charset="-128"/>
                <a:cs typeface="新細明體" pitchFamily="16" charset="-128"/>
              </a:rPr>
              <a:t>Used to avoid RAW / WAR / WAW hazards when accessing shared or global memory</a:t>
            </a:r>
          </a:p>
        </p:txBody>
      </p:sp>
      <p:sp>
        <p:nvSpPr>
          <p:cNvPr id="7" name="Marcador de número de diapositiva 5"/>
          <p:cNvSpPr>
            <a:spLocks noGrp="1"/>
          </p:cNvSpPr>
          <p:nvPr>
            <p:ph type="sldNum" sz="quarter" idx="11"/>
          </p:nvPr>
        </p:nvSpPr>
        <p:spPr>
          <a:xfrm>
            <a:off x="7239000" y="6400800"/>
            <a:ext cx="1905000" cy="457200"/>
          </a:xfrm>
        </p:spPr>
        <p:txBody>
          <a:bodyPr/>
          <a:lstStyle/>
          <a:p>
            <a:pPr algn="r"/>
            <a:fld id="{36265653-2103-314A-B641-CF45047AE0C4}" type="slidenum">
              <a:rPr lang="en-US"/>
              <a:pPr algn="r"/>
              <a:t>33</a:t>
            </a:fld>
            <a:endParaRPr lang="en-US" dirty="0"/>
          </a:p>
        </p:txBody>
      </p:sp>
      <p:sp>
        <p:nvSpPr>
          <p:cNvPr id="3" name="Title 2">
            <a:extLst>
              <a:ext uri="{FF2B5EF4-FFF2-40B4-BE49-F238E27FC236}">
                <a16:creationId xmlns:a16="http://schemas.microsoft.com/office/drawing/2014/main" id="{5CBE5485-E692-6348-9DEF-C0C1F3E43DF7}"/>
              </a:ext>
            </a:extLst>
          </p:cNvPr>
          <p:cNvSpPr>
            <a:spLocks noGrp="1"/>
          </p:cNvSpPr>
          <p:nvPr>
            <p:ph type="title"/>
          </p:nvPr>
        </p:nvSpPr>
        <p:spPr/>
        <p:txBody>
          <a:bodyPr/>
          <a:lstStyle/>
          <a:p>
            <a:r>
              <a:rPr lang="en-US" dirty="0"/>
              <a:t>Synchronization Function</a:t>
            </a:r>
          </a:p>
        </p:txBody>
      </p:sp>
    </p:spTree>
    <p:extLst>
      <p:ext uri="{BB962C8B-B14F-4D97-AF65-F5344CB8AC3E}">
        <p14:creationId xmlns:p14="http://schemas.microsoft.com/office/powerpoint/2010/main" val="10885525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a:extLst>
              <a:ext uri="{FF2B5EF4-FFF2-40B4-BE49-F238E27FC236}">
                <a16:creationId xmlns:a16="http://schemas.microsoft.com/office/drawing/2014/main" id="{16B53E08-421B-7A45-8C30-E6FB197D67F0}"/>
              </a:ext>
            </a:extLst>
          </p:cNvPr>
          <p:cNvSpPr>
            <a:spLocks noGrp="1" noChangeArrowheads="1"/>
          </p:cNvSpPr>
          <p:nvPr>
            <p:ph type="title"/>
          </p:nvPr>
        </p:nvSpPr>
        <p:spPr/>
        <p:txBody>
          <a:bodyPr/>
          <a:lstStyle/>
          <a:p>
            <a:r>
              <a:rPr lang="en-US" altLang="en-US" dirty="0">
                <a:ea typeface="ＭＳ Ｐゴシック" panose="020B0600070205080204" pitchFamily="34" charset="-128"/>
              </a:rPr>
              <a:t>Tiling/Blocking in On-chip Memories</a:t>
            </a:r>
          </a:p>
        </p:txBody>
      </p:sp>
      <p:sp>
        <p:nvSpPr>
          <p:cNvPr id="35843" name="Content Placeholder 2">
            <a:extLst>
              <a:ext uri="{FF2B5EF4-FFF2-40B4-BE49-F238E27FC236}">
                <a16:creationId xmlns:a16="http://schemas.microsoft.com/office/drawing/2014/main" id="{7D554ED4-E9EE-AF40-8D7E-E9E980194DC4}"/>
              </a:ext>
            </a:extLst>
          </p:cNvPr>
          <p:cNvSpPr>
            <a:spLocks noGrp="1" noChangeArrowheads="1"/>
          </p:cNvSpPr>
          <p:nvPr>
            <p:ph idx="1"/>
          </p:nvPr>
        </p:nvSpPr>
        <p:spPr>
          <a:xfrm>
            <a:off x="228600" y="980728"/>
            <a:ext cx="8610600" cy="5253038"/>
          </a:xfrm>
        </p:spPr>
        <p:txBody>
          <a:bodyPr/>
          <a:lstStyle/>
          <a:p>
            <a:r>
              <a:rPr lang="en-US" altLang="en-US" dirty="0">
                <a:solidFill>
                  <a:srgbClr val="0000FF"/>
                </a:solidFill>
                <a:ea typeface="ＭＳ Ｐゴシック" panose="020B0600070205080204" pitchFamily="34" charset="-128"/>
              </a:rPr>
              <a:t>Tiling </a:t>
            </a:r>
            <a:r>
              <a:rPr lang="en-US" altLang="en-US" dirty="0">
                <a:ea typeface="ＭＳ Ｐゴシック" panose="020B0600070205080204" pitchFamily="34" charset="-128"/>
              </a:rPr>
              <a:t>or</a:t>
            </a:r>
            <a:r>
              <a:rPr lang="en-US" altLang="en-US" dirty="0">
                <a:solidFill>
                  <a:srgbClr val="0000FF"/>
                </a:solidFill>
                <a:ea typeface="ＭＳ Ｐゴシック" panose="020B0600070205080204" pitchFamily="34" charset="-128"/>
              </a:rPr>
              <a:t> Blocking</a:t>
            </a:r>
            <a:r>
              <a:rPr lang="en-US" altLang="en-US" dirty="0">
                <a:ea typeface="ＭＳ Ｐゴシック" panose="020B0600070205080204" pitchFamily="34" charset="-128"/>
              </a:rPr>
              <a:t> </a:t>
            </a:r>
            <a:endParaRPr lang="en-US" altLang="en-US" dirty="0">
              <a:solidFill>
                <a:srgbClr val="0000FF"/>
              </a:solidFill>
              <a:ea typeface="ＭＳ Ｐゴシック" panose="020B0600070205080204" pitchFamily="34" charset="-128"/>
            </a:endParaRPr>
          </a:p>
          <a:p>
            <a:pPr lvl="1"/>
            <a:r>
              <a:rPr lang="en-US" altLang="en-US" dirty="0">
                <a:ea typeface="ＭＳ Ｐゴシック" panose="020B0600070205080204" pitchFamily="34" charset="-128"/>
              </a:rPr>
              <a:t>Divide loops operating on arrays into computation chunks so that each chunk can hold its data in the cache (or other on-chip memory, e.g., scratchpad)</a:t>
            </a:r>
          </a:p>
          <a:p>
            <a:pPr lvl="1"/>
            <a:endParaRPr lang="en-US" altLang="en-US" dirty="0">
              <a:ea typeface="ＭＳ Ｐゴシック" panose="020B0600070205080204" pitchFamily="34" charset="-128"/>
            </a:endParaRPr>
          </a:p>
          <a:p>
            <a:pPr lvl="1"/>
            <a:r>
              <a:rPr lang="en-US" altLang="en-US" dirty="0">
                <a:ea typeface="ＭＳ Ｐゴシック" panose="020B0600070205080204" pitchFamily="34" charset="-128"/>
              </a:rPr>
              <a:t>Avoids cache conflicts between different chunks of computation</a:t>
            </a:r>
          </a:p>
          <a:p>
            <a:pPr lvl="1"/>
            <a:endParaRPr lang="en-US" altLang="en-US" dirty="0">
              <a:ea typeface="ＭＳ Ｐゴシック" panose="020B0600070205080204" pitchFamily="34" charset="-128"/>
            </a:endParaRPr>
          </a:p>
          <a:p>
            <a:pPr lvl="1"/>
            <a:r>
              <a:rPr lang="en-US" altLang="en-US" dirty="0">
                <a:ea typeface="ＭＳ Ｐゴシック" panose="020B0600070205080204" pitchFamily="34" charset="-128"/>
              </a:rPr>
              <a:t>Essentially: </a:t>
            </a:r>
            <a:r>
              <a:rPr lang="en-US" altLang="en-US" dirty="0">
                <a:solidFill>
                  <a:srgbClr val="0432FF"/>
                </a:solidFill>
                <a:ea typeface="ＭＳ Ｐゴシック" panose="020B0600070205080204" pitchFamily="34" charset="-128"/>
              </a:rPr>
              <a:t>Divide the working set so that each piece fits in the cache</a:t>
            </a:r>
          </a:p>
          <a:p>
            <a:pPr lvl="1"/>
            <a:endParaRPr lang="en-US" altLang="en-US" dirty="0">
              <a:solidFill>
                <a:srgbClr val="0432FF"/>
              </a:solidFill>
              <a:ea typeface="ＭＳ Ｐゴシック" panose="020B0600070205080204" pitchFamily="34" charset="-128"/>
            </a:endParaRPr>
          </a:p>
          <a:p>
            <a:pPr lvl="1"/>
            <a:r>
              <a:rPr lang="en-US" altLang="en-US" dirty="0">
                <a:ea typeface="ＭＳ Ｐゴシック" panose="020B0600070205080204" pitchFamily="34" charset="-128"/>
              </a:rPr>
              <a:t>Let’s first see an example for CPUs</a:t>
            </a:r>
          </a:p>
          <a:p>
            <a:endParaRPr lang="en-US" altLang="en-US" dirty="0">
              <a:ea typeface="ＭＳ Ｐゴシック" panose="020B0600070205080204" pitchFamily="34" charset="-128"/>
            </a:endParaRPr>
          </a:p>
        </p:txBody>
      </p:sp>
      <p:sp>
        <p:nvSpPr>
          <p:cNvPr id="248835" name="Slide Number Placeholder 3">
            <a:extLst>
              <a:ext uri="{FF2B5EF4-FFF2-40B4-BE49-F238E27FC236}">
                <a16:creationId xmlns:a16="http://schemas.microsoft.com/office/drawing/2014/main" id="{CCE4354E-DC2C-8E49-A078-0EEB05C17B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29132001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584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584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8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a:extLst>
              <a:ext uri="{FF2B5EF4-FFF2-40B4-BE49-F238E27FC236}">
                <a16:creationId xmlns:a16="http://schemas.microsoft.com/office/drawing/2014/main" id="{16B53E08-421B-7A45-8C30-E6FB197D67F0}"/>
              </a:ext>
            </a:extLst>
          </p:cNvPr>
          <p:cNvSpPr>
            <a:spLocks noGrp="1" noChangeArrowheads="1"/>
          </p:cNvSpPr>
          <p:nvPr>
            <p:ph type="title"/>
          </p:nvPr>
        </p:nvSpPr>
        <p:spPr/>
        <p:txBody>
          <a:bodyPr/>
          <a:lstStyle/>
          <a:p>
            <a:r>
              <a:rPr lang="en-US" altLang="en-US" dirty="0">
                <a:ea typeface="ＭＳ Ｐゴシック" panose="020B0600070205080204" pitchFamily="34" charset="-128"/>
              </a:rPr>
              <a:t>Naïve Matrix Multiplication (I)</a:t>
            </a:r>
          </a:p>
        </p:txBody>
      </p:sp>
      <p:sp>
        <p:nvSpPr>
          <p:cNvPr id="35843" name="Content Placeholder 2">
            <a:extLst>
              <a:ext uri="{FF2B5EF4-FFF2-40B4-BE49-F238E27FC236}">
                <a16:creationId xmlns:a16="http://schemas.microsoft.com/office/drawing/2014/main" id="{7D554ED4-E9EE-AF40-8D7E-E9E980194DC4}"/>
              </a:ext>
            </a:extLst>
          </p:cNvPr>
          <p:cNvSpPr>
            <a:spLocks noGrp="1" noChangeArrowheads="1"/>
          </p:cNvSpPr>
          <p:nvPr>
            <p:ph idx="1"/>
          </p:nvPr>
        </p:nvSpPr>
        <p:spPr>
          <a:xfrm>
            <a:off x="228600" y="914400"/>
            <a:ext cx="8610600" cy="5486400"/>
          </a:xfrm>
        </p:spPr>
        <p:txBody>
          <a:bodyPr/>
          <a:lstStyle/>
          <a:p>
            <a:r>
              <a:rPr lang="en-US" altLang="en-US" dirty="0">
                <a:ea typeface="ＭＳ Ｐゴシック" panose="020B0600070205080204" pitchFamily="34" charset="-128"/>
              </a:rPr>
              <a:t>Matrix multiplication: C = A x B</a:t>
            </a:r>
          </a:p>
          <a:p>
            <a:r>
              <a:rPr lang="en-US" altLang="en-US" dirty="0">
                <a:ea typeface="ＭＳ Ｐゴシック" panose="020B0600070205080204" pitchFamily="34" charset="-128"/>
              </a:rPr>
              <a:t>Consider </a:t>
            </a:r>
            <a:r>
              <a:rPr lang="en-US" altLang="en-US" dirty="0">
                <a:solidFill>
                  <a:srgbClr val="0432FF"/>
                </a:solidFill>
                <a:ea typeface="ＭＳ Ｐゴシック" panose="020B0600070205080204" pitchFamily="34" charset="-128"/>
              </a:rPr>
              <a:t>two input matrices A and B</a:t>
            </a:r>
            <a:r>
              <a:rPr lang="en-US" altLang="en-US" dirty="0">
                <a:ea typeface="ＭＳ Ｐゴシック" panose="020B0600070205080204" pitchFamily="34" charset="-128"/>
              </a:rPr>
              <a:t> in </a:t>
            </a:r>
            <a:r>
              <a:rPr lang="en-US" altLang="en-US" dirty="0">
                <a:solidFill>
                  <a:srgbClr val="FF0000"/>
                </a:solidFill>
                <a:ea typeface="ＭＳ Ｐゴシック" panose="020B0600070205080204" pitchFamily="34" charset="-128"/>
              </a:rPr>
              <a:t>row-major layout</a:t>
            </a:r>
          </a:p>
          <a:p>
            <a:pPr lvl="1"/>
            <a:r>
              <a:rPr lang="en-US" altLang="en-US" dirty="0">
                <a:ea typeface="ＭＳ Ｐゴシック" panose="020B0600070205080204" pitchFamily="34" charset="-128"/>
              </a:rPr>
              <a:t>A size is M x P</a:t>
            </a:r>
          </a:p>
          <a:p>
            <a:pPr lvl="1"/>
            <a:r>
              <a:rPr lang="en-US" altLang="en-US" dirty="0">
                <a:ea typeface="ＭＳ Ｐゴシック" panose="020B0600070205080204" pitchFamily="34" charset="-128"/>
              </a:rPr>
              <a:t>B size is P x N</a:t>
            </a:r>
          </a:p>
          <a:p>
            <a:pPr lvl="1"/>
            <a:r>
              <a:rPr lang="en-US" altLang="en-US" dirty="0">
                <a:ea typeface="ＭＳ Ｐゴシック" panose="020B0600070205080204" pitchFamily="34" charset="-128"/>
              </a:rPr>
              <a:t>C size is M x N</a:t>
            </a:r>
          </a:p>
        </p:txBody>
      </p:sp>
      <p:sp>
        <p:nvSpPr>
          <p:cNvPr id="248835" name="Slide Number Placeholder 3">
            <a:extLst>
              <a:ext uri="{FF2B5EF4-FFF2-40B4-BE49-F238E27FC236}">
                <a16:creationId xmlns:a16="http://schemas.microsoft.com/office/drawing/2014/main" id="{CCE4354E-DC2C-8E49-A078-0EEB05C17B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grpSp>
        <p:nvGrpSpPr>
          <p:cNvPr id="6" name="Group 5">
            <a:extLst>
              <a:ext uri="{FF2B5EF4-FFF2-40B4-BE49-F238E27FC236}">
                <a16:creationId xmlns:a16="http://schemas.microsoft.com/office/drawing/2014/main" id="{04F80419-249D-9549-9B6F-B0C46450232C}"/>
              </a:ext>
            </a:extLst>
          </p:cNvPr>
          <p:cNvGrpSpPr>
            <a:grpSpLocks noChangeAspect="1"/>
          </p:cNvGrpSpPr>
          <p:nvPr/>
        </p:nvGrpSpPr>
        <p:grpSpPr>
          <a:xfrm>
            <a:off x="3691772" y="2004600"/>
            <a:ext cx="4461628" cy="4320000"/>
            <a:chOff x="992187" y="1066801"/>
            <a:chExt cx="5484813" cy="5310703"/>
          </a:xfrm>
        </p:grpSpPr>
        <p:sp>
          <p:nvSpPr>
            <p:cNvPr id="7" name="Shape 104">
              <a:extLst>
                <a:ext uri="{FF2B5EF4-FFF2-40B4-BE49-F238E27FC236}">
                  <a16:creationId xmlns:a16="http://schemas.microsoft.com/office/drawing/2014/main" id="{7DD78102-1781-0349-A9FC-2D6471213884}"/>
                </a:ext>
              </a:extLst>
            </p:cNvPr>
            <p:cNvSpPr txBox="1"/>
            <p:nvPr/>
          </p:nvSpPr>
          <p:spPr>
            <a:xfrm>
              <a:off x="992187" y="3581400"/>
              <a:ext cx="2468563" cy="246856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A</a:t>
              </a:r>
            </a:p>
          </p:txBody>
        </p:sp>
        <p:sp>
          <p:nvSpPr>
            <p:cNvPr id="8" name="Shape 105">
              <a:extLst>
                <a:ext uri="{FF2B5EF4-FFF2-40B4-BE49-F238E27FC236}">
                  <a16:creationId xmlns:a16="http://schemas.microsoft.com/office/drawing/2014/main" id="{FDD4F747-0E8B-394F-AC76-9E7A560894A2}"/>
                </a:ext>
              </a:extLst>
            </p:cNvPr>
            <p:cNvSpPr txBox="1"/>
            <p:nvPr/>
          </p:nvSpPr>
          <p:spPr>
            <a:xfrm>
              <a:off x="3505200" y="1066801"/>
              <a:ext cx="2468561" cy="246856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B</a:t>
              </a:r>
            </a:p>
          </p:txBody>
        </p:sp>
        <p:sp>
          <p:nvSpPr>
            <p:cNvPr id="9" name="Shape 106">
              <a:extLst>
                <a:ext uri="{FF2B5EF4-FFF2-40B4-BE49-F238E27FC236}">
                  <a16:creationId xmlns:a16="http://schemas.microsoft.com/office/drawing/2014/main" id="{B1055AA5-E84F-9D4C-AE63-DAC426A509D9}"/>
                </a:ext>
              </a:extLst>
            </p:cNvPr>
            <p:cNvSpPr txBox="1"/>
            <p:nvPr/>
          </p:nvSpPr>
          <p:spPr>
            <a:xfrm>
              <a:off x="3505200" y="3581400"/>
              <a:ext cx="2468561" cy="2468563"/>
            </a:xfrm>
            <a:prstGeom prst="rect">
              <a:avLst/>
            </a:prstGeom>
            <a:solidFill>
              <a:schemeClr val="accent2">
                <a:lumMod val="60000"/>
                <a:lumOff val="4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C</a:t>
              </a:r>
            </a:p>
          </p:txBody>
        </p:sp>
        <p:sp>
          <p:nvSpPr>
            <p:cNvPr id="10" name="Shape 107">
              <a:extLst>
                <a:ext uri="{FF2B5EF4-FFF2-40B4-BE49-F238E27FC236}">
                  <a16:creationId xmlns:a16="http://schemas.microsoft.com/office/drawing/2014/main" id="{E1656F01-D496-954E-A2B2-545BC3F6D183}"/>
                </a:ext>
              </a:extLst>
            </p:cNvPr>
            <p:cNvSpPr txBox="1"/>
            <p:nvPr/>
          </p:nvSpPr>
          <p:spPr>
            <a:xfrm>
              <a:off x="4864100" y="1073151"/>
              <a:ext cx="45718" cy="2448000"/>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11" name="Shape 108">
              <a:extLst>
                <a:ext uri="{FF2B5EF4-FFF2-40B4-BE49-F238E27FC236}">
                  <a16:creationId xmlns:a16="http://schemas.microsoft.com/office/drawing/2014/main" id="{6559B4A9-3DEA-5B47-AA4F-9752315D2B74}"/>
                </a:ext>
              </a:extLst>
            </p:cNvPr>
            <p:cNvCxnSpPr>
              <a:cxnSpLocks/>
              <a:endCxn id="26" idx="3"/>
            </p:cNvCxnSpPr>
            <p:nvPr/>
          </p:nvCxnSpPr>
          <p:spPr>
            <a:xfrm>
              <a:off x="4906962" y="3581400"/>
              <a:ext cx="25399" cy="1322387"/>
            </a:xfrm>
            <a:prstGeom prst="straightConnector1">
              <a:avLst/>
            </a:prstGeom>
            <a:noFill/>
            <a:ln w="9525" cap="flat" cmpd="sng">
              <a:solidFill>
                <a:srgbClr val="969696"/>
              </a:solidFill>
              <a:prstDash val="dash"/>
              <a:round/>
              <a:headEnd type="none" w="med" len="med"/>
              <a:tailEnd type="none" w="med" len="med"/>
            </a:ln>
          </p:spPr>
        </p:cxnSp>
        <p:cxnSp>
          <p:nvCxnSpPr>
            <p:cNvPr id="12" name="Shape 109">
              <a:extLst>
                <a:ext uri="{FF2B5EF4-FFF2-40B4-BE49-F238E27FC236}">
                  <a16:creationId xmlns:a16="http://schemas.microsoft.com/office/drawing/2014/main" id="{F9CC8485-F4EA-CA4E-9828-BA23DD5FCEA1}"/>
                </a:ext>
              </a:extLst>
            </p:cNvPr>
            <p:cNvCxnSpPr>
              <a:cxnSpLocks/>
              <a:endCxn id="26" idx="1"/>
            </p:cNvCxnSpPr>
            <p:nvPr/>
          </p:nvCxnSpPr>
          <p:spPr>
            <a:xfrm>
              <a:off x="4864100" y="3581400"/>
              <a:ext cx="12700" cy="1322387"/>
            </a:xfrm>
            <a:prstGeom prst="straightConnector1">
              <a:avLst/>
            </a:prstGeom>
            <a:noFill/>
            <a:ln w="9525" cap="flat" cmpd="sng">
              <a:solidFill>
                <a:srgbClr val="969696"/>
              </a:solidFill>
              <a:prstDash val="dash"/>
              <a:round/>
              <a:headEnd type="none" w="med" len="med"/>
              <a:tailEnd type="none" w="med" len="med"/>
            </a:ln>
          </p:spPr>
        </p:cxnSp>
        <p:cxnSp>
          <p:nvCxnSpPr>
            <p:cNvPr id="13" name="Shape 110">
              <a:extLst>
                <a:ext uri="{FF2B5EF4-FFF2-40B4-BE49-F238E27FC236}">
                  <a16:creationId xmlns:a16="http://schemas.microsoft.com/office/drawing/2014/main" id="{E9B8FE00-E828-8440-9A27-916E9B46B5F1}"/>
                </a:ext>
              </a:extLst>
            </p:cNvPr>
            <p:cNvCxnSpPr/>
            <p:nvPr/>
          </p:nvCxnSpPr>
          <p:spPr>
            <a:xfrm rot="10800000">
              <a:off x="3526221" y="6176633"/>
              <a:ext cx="2468561" cy="0"/>
            </a:xfrm>
            <a:prstGeom prst="straightConnector1">
              <a:avLst/>
            </a:prstGeom>
            <a:noFill/>
            <a:ln w="9525" cap="flat" cmpd="sng">
              <a:solidFill>
                <a:srgbClr val="000000"/>
              </a:solidFill>
              <a:prstDash val="solid"/>
              <a:round/>
              <a:headEnd type="triangle" w="lg" len="lg"/>
              <a:tailEnd type="triangle" w="lg" len="lg"/>
            </a:ln>
          </p:spPr>
        </p:cxnSp>
        <p:cxnSp>
          <p:nvCxnSpPr>
            <p:cNvPr id="14" name="Shape 115">
              <a:extLst>
                <a:ext uri="{FF2B5EF4-FFF2-40B4-BE49-F238E27FC236}">
                  <a16:creationId xmlns:a16="http://schemas.microsoft.com/office/drawing/2014/main" id="{D801F1E5-D7AC-FA46-8F80-5429A667211A}"/>
                </a:ext>
              </a:extLst>
            </p:cNvPr>
            <p:cNvCxnSpPr/>
            <p:nvPr/>
          </p:nvCxnSpPr>
          <p:spPr>
            <a:xfrm rot="10800000">
              <a:off x="6106725" y="1073151"/>
              <a:ext cx="6349" cy="2392363"/>
            </a:xfrm>
            <a:prstGeom prst="straightConnector1">
              <a:avLst/>
            </a:prstGeom>
            <a:noFill/>
            <a:ln w="9525" cap="flat" cmpd="sng">
              <a:solidFill>
                <a:srgbClr val="000000"/>
              </a:solidFill>
              <a:prstDash val="solid"/>
              <a:round/>
              <a:headEnd type="triangle" w="lg" len="lg"/>
              <a:tailEnd type="triangle" w="lg" len="lg"/>
            </a:ln>
          </p:spPr>
        </p:cxnSp>
        <p:cxnSp>
          <p:nvCxnSpPr>
            <p:cNvPr id="15" name="Shape 116">
              <a:extLst>
                <a:ext uri="{FF2B5EF4-FFF2-40B4-BE49-F238E27FC236}">
                  <a16:creationId xmlns:a16="http://schemas.microsoft.com/office/drawing/2014/main" id="{AB90CDB4-8858-0748-9667-55F2F10463F1}"/>
                </a:ext>
              </a:extLst>
            </p:cNvPr>
            <p:cNvCxnSpPr/>
            <p:nvPr/>
          </p:nvCxnSpPr>
          <p:spPr>
            <a:xfrm rot="10800000">
              <a:off x="6104154" y="3593770"/>
              <a:ext cx="4762" cy="2468563"/>
            </a:xfrm>
            <a:prstGeom prst="straightConnector1">
              <a:avLst/>
            </a:prstGeom>
            <a:noFill/>
            <a:ln w="9525" cap="flat" cmpd="sng">
              <a:solidFill>
                <a:srgbClr val="000000"/>
              </a:solidFill>
              <a:prstDash val="solid"/>
              <a:round/>
              <a:headEnd type="triangle" w="lg" len="lg"/>
              <a:tailEnd type="triangle" w="lg" len="lg"/>
            </a:ln>
          </p:spPr>
        </p:cxnSp>
        <p:cxnSp>
          <p:nvCxnSpPr>
            <p:cNvPr id="16" name="Shape 117">
              <a:extLst>
                <a:ext uri="{FF2B5EF4-FFF2-40B4-BE49-F238E27FC236}">
                  <a16:creationId xmlns:a16="http://schemas.microsoft.com/office/drawing/2014/main" id="{44511172-9CAC-C446-8C24-D133591D6FD3}"/>
                </a:ext>
              </a:extLst>
            </p:cNvPr>
            <p:cNvCxnSpPr/>
            <p:nvPr/>
          </p:nvCxnSpPr>
          <p:spPr>
            <a:xfrm rot="10800000">
              <a:off x="992187" y="6172200"/>
              <a:ext cx="2468563" cy="0"/>
            </a:xfrm>
            <a:prstGeom prst="straightConnector1">
              <a:avLst/>
            </a:prstGeom>
            <a:noFill/>
            <a:ln w="9525" cap="flat" cmpd="sng">
              <a:solidFill>
                <a:srgbClr val="000000"/>
              </a:solidFill>
              <a:prstDash val="solid"/>
              <a:round/>
              <a:headEnd type="triangle" w="lg" len="lg"/>
              <a:tailEnd type="triangle" w="lg" len="lg"/>
            </a:ln>
          </p:spPr>
        </p:cxnSp>
        <p:sp>
          <p:nvSpPr>
            <p:cNvPr id="17" name="Shape 118">
              <a:extLst>
                <a:ext uri="{FF2B5EF4-FFF2-40B4-BE49-F238E27FC236}">
                  <a16:creationId xmlns:a16="http://schemas.microsoft.com/office/drawing/2014/main" id="{F6C8930F-3306-0849-9068-A01A6CB465B7}"/>
                </a:ext>
              </a:extLst>
            </p:cNvPr>
            <p:cNvSpPr txBox="1"/>
            <p:nvPr/>
          </p:nvSpPr>
          <p:spPr>
            <a:xfrm>
              <a:off x="6019800" y="2149476"/>
              <a:ext cx="406399" cy="136524"/>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18" name="Shape 119">
              <a:extLst>
                <a:ext uri="{FF2B5EF4-FFF2-40B4-BE49-F238E27FC236}">
                  <a16:creationId xmlns:a16="http://schemas.microsoft.com/office/drawing/2014/main" id="{77523AF1-62F2-754B-BF9D-46D4543177DC}"/>
                </a:ext>
              </a:extLst>
            </p:cNvPr>
            <p:cNvSpPr txBox="1"/>
            <p:nvPr/>
          </p:nvSpPr>
          <p:spPr>
            <a:xfrm>
              <a:off x="6070601" y="4800600"/>
              <a:ext cx="406399" cy="136524"/>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M</a:t>
              </a:r>
            </a:p>
          </p:txBody>
        </p:sp>
        <p:sp>
          <p:nvSpPr>
            <p:cNvPr id="19" name="Shape 120">
              <a:extLst>
                <a:ext uri="{FF2B5EF4-FFF2-40B4-BE49-F238E27FC236}">
                  <a16:creationId xmlns:a16="http://schemas.microsoft.com/office/drawing/2014/main" id="{B803603D-8D72-2242-8011-37CF3E470E7D}"/>
                </a:ext>
              </a:extLst>
            </p:cNvPr>
            <p:cNvSpPr txBox="1"/>
            <p:nvPr/>
          </p:nvSpPr>
          <p:spPr>
            <a:xfrm>
              <a:off x="1942838" y="6192838"/>
              <a:ext cx="546624" cy="184666"/>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20" name="Shape 121">
              <a:extLst>
                <a:ext uri="{FF2B5EF4-FFF2-40B4-BE49-F238E27FC236}">
                  <a16:creationId xmlns:a16="http://schemas.microsoft.com/office/drawing/2014/main" id="{31FAD670-37D9-4E43-8A82-82E150A43C91}"/>
                </a:ext>
              </a:extLst>
            </p:cNvPr>
            <p:cNvSpPr txBox="1"/>
            <p:nvPr/>
          </p:nvSpPr>
          <p:spPr>
            <a:xfrm>
              <a:off x="4421308" y="6172200"/>
              <a:ext cx="546624" cy="184666"/>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N</a:t>
              </a:r>
            </a:p>
          </p:txBody>
        </p:sp>
        <p:sp>
          <p:nvSpPr>
            <p:cNvPr id="21" name="Shape 122">
              <a:extLst>
                <a:ext uri="{FF2B5EF4-FFF2-40B4-BE49-F238E27FC236}">
                  <a16:creationId xmlns:a16="http://schemas.microsoft.com/office/drawing/2014/main" id="{F3AFA727-CBD2-954A-93AA-B52611621237}"/>
                </a:ext>
              </a:extLst>
            </p:cNvPr>
            <p:cNvSpPr txBox="1"/>
            <p:nvPr/>
          </p:nvSpPr>
          <p:spPr>
            <a:xfrm>
              <a:off x="4897437" y="4398963"/>
              <a:ext cx="454024" cy="4572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err="1">
                  <a:latin typeface="Courier New" panose="02070309020205020404" pitchFamily="49" charset="0"/>
                  <a:ea typeface="Palatino"/>
                  <a:cs typeface="Courier New" panose="02070309020205020404" pitchFamily="49" charset="0"/>
                  <a:sym typeface="Palatino"/>
                </a:rPr>
                <a:t>i</a:t>
              </a:r>
              <a:endParaRPr lang="en-US" dirty="0">
                <a:latin typeface="Courier New" panose="02070309020205020404" pitchFamily="49" charset="0"/>
                <a:ea typeface="Palatino"/>
                <a:cs typeface="Courier New" panose="02070309020205020404" pitchFamily="49" charset="0"/>
                <a:sym typeface="Palatino"/>
              </a:endParaRPr>
            </a:p>
          </p:txBody>
        </p:sp>
        <p:sp>
          <p:nvSpPr>
            <p:cNvPr id="22" name="Shape 123">
              <a:extLst>
                <a:ext uri="{FF2B5EF4-FFF2-40B4-BE49-F238E27FC236}">
                  <a16:creationId xmlns:a16="http://schemas.microsoft.com/office/drawing/2014/main" id="{D8BDC32B-E5B6-C74B-A4DD-0C52A5FF0314}"/>
                </a:ext>
              </a:extLst>
            </p:cNvPr>
            <p:cNvSpPr txBox="1"/>
            <p:nvPr/>
          </p:nvSpPr>
          <p:spPr>
            <a:xfrm>
              <a:off x="4366484" y="4902136"/>
              <a:ext cx="441324" cy="4572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j</a:t>
              </a:r>
            </a:p>
          </p:txBody>
        </p:sp>
        <p:sp>
          <p:nvSpPr>
            <p:cNvPr id="23" name="Shape 124">
              <a:extLst>
                <a:ext uri="{FF2B5EF4-FFF2-40B4-BE49-F238E27FC236}">
                  <a16:creationId xmlns:a16="http://schemas.microsoft.com/office/drawing/2014/main" id="{88AB1FE3-EF75-7B4A-94AC-51634E2F39E8}"/>
                </a:ext>
              </a:extLst>
            </p:cNvPr>
            <p:cNvSpPr txBox="1"/>
            <p:nvPr/>
          </p:nvSpPr>
          <p:spPr>
            <a:xfrm>
              <a:off x="992187" y="4876800"/>
              <a:ext cx="2468563" cy="55562"/>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24" name="Shape 125">
              <a:extLst>
                <a:ext uri="{FF2B5EF4-FFF2-40B4-BE49-F238E27FC236}">
                  <a16:creationId xmlns:a16="http://schemas.microsoft.com/office/drawing/2014/main" id="{1FE05AB7-838F-4A45-910E-976873E19EAF}"/>
                </a:ext>
              </a:extLst>
            </p:cNvPr>
            <p:cNvCxnSpPr>
              <a:cxnSpLocks/>
            </p:cNvCxnSpPr>
            <p:nvPr/>
          </p:nvCxnSpPr>
          <p:spPr>
            <a:xfrm flipV="1">
              <a:off x="3516312" y="4921250"/>
              <a:ext cx="1335088" cy="12700"/>
            </a:xfrm>
            <a:prstGeom prst="straightConnector1">
              <a:avLst/>
            </a:prstGeom>
            <a:noFill/>
            <a:ln w="9525" cap="flat" cmpd="sng">
              <a:solidFill>
                <a:srgbClr val="969696"/>
              </a:solidFill>
              <a:prstDash val="dash"/>
              <a:round/>
              <a:headEnd type="none" w="med" len="med"/>
              <a:tailEnd type="none" w="med" len="med"/>
            </a:ln>
          </p:spPr>
        </p:cxnSp>
        <p:cxnSp>
          <p:nvCxnSpPr>
            <p:cNvPr id="25" name="Shape 126">
              <a:extLst>
                <a:ext uri="{FF2B5EF4-FFF2-40B4-BE49-F238E27FC236}">
                  <a16:creationId xmlns:a16="http://schemas.microsoft.com/office/drawing/2014/main" id="{BAF6D766-07C2-1F4E-9834-E2A83BD80C8D}"/>
                </a:ext>
              </a:extLst>
            </p:cNvPr>
            <p:cNvCxnSpPr>
              <a:cxnSpLocks/>
            </p:cNvCxnSpPr>
            <p:nvPr/>
          </p:nvCxnSpPr>
          <p:spPr>
            <a:xfrm>
              <a:off x="3516312" y="4883150"/>
              <a:ext cx="1381125" cy="0"/>
            </a:xfrm>
            <a:prstGeom prst="straightConnector1">
              <a:avLst/>
            </a:prstGeom>
            <a:noFill/>
            <a:ln w="9525" cap="flat" cmpd="sng">
              <a:solidFill>
                <a:srgbClr val="969696"/>
              </a:solidFill>
              <a:prstDash val="dash"/>
              <a:round/>
              <a:headEnd type="none" w="med" len="med"/>
              <a:tailEnd type="none" w="med" len="med"/>
            </a:ln>
          </p:spPr>
        </p:cxnSp>
        <p:sp>
          <p:nvSpPr>
            <p:cNvPr id="26" name="Shape 127">
              <a:extLst>
                <a:ext uri="{FF2B5EF4-FFF2-40B4-BE49-F238E27FC236}">
                  <a16:creationId xmlns:a16="http://schemas.microsoft.com/office/drawing/2014/main" id="{AC8724FF-531F-1447-AE9F-67B8CE3F6C83}"/>
                </a:ext>
              </a:extLst>
            </p:cNvPr>
            <p:cNvSpPr txBox="1"/>
            <p:nvPr/>
          </p:nvSpPr>
          <p:spPr>
            <a:xfrm>
              <a:off x="4876800" y="4876800"/>
              <a:ext cx="55561" cy="53974"/>
            </a:xfrm>
            <a:prstGeom prst="rect">
              <a:avLst/>
            </a:prstGeom>
            <a:solidFill>
              <a:srgbClr val="C00000"/>
            </a:solidFill>
            <a:ln w="19050" cap="flat" cmpd="sng">
              <a:solidFill>
                <a:srgbClr val="C00000"/>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800">
                <a:solidFill>
                  <a:schemeClr val="dk1"/>
                </a:solidFill>
                <a:latin typeface="Arial"/>
                <a:ea typeface="Arial"/>
                <a:cs typeface="Arial"/>
                <a:sym typeface="Arial"/>
              </a:endParaRPr>
            </a:p>
          </p:txBody>
        </p:sp>
        <p:sp>
          <p:nvSpPr>
            <p:cNvPr id="27" name="Shape 123">
              <a:extLst>
                <a:ext uri="{FF2B5EF4-FFF2-40B4-BE49-F238E27FC236}">
                  <a16:creationId xmlns:a16="http://schemas.microsoft.com/office/drawing/2014/main" id="{DBDD19EA-A1F8-6B4B-90C5-C325B87E428E}"/>
                </a:ext>
              </a:extLst>
            </p:cNvPr>
            <p:cNvSpPr txBox="1"/>
            <p:nvPr/>
          </p:nvSpPr>
          <p:spPr>
            <a:xfrm>
              <a:off x="1942838" y="5033962"/>
              <a:ext cx="441324" cy="4572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sp>
          <p:nvSpPr>
            <p:cNvPr id="28" name="Shape 123">
              <a:extLst>
                <a:ext uri="{FF2B5EF4-FFF2-40B4-BE49-F238E27FC236}">
                  <a16:creationId xmlns:a16="http://schemas.microsoft.com/office/drawing/2014/main" id="{C44409CE-70D8-AA45-BFD1-A692C4EAB211}"/>
                </a:ext>
              </a:extLst>
            </p:cNvPr>
            <p:cNvSpPr txBox="1"/>
            <p:nvPr/>
          </p:nvSpPr>
          <p:spPr>
            <a:xfrm>
              <a:off x="4341811" y="2097089"/>
              <a:ext cx="441324" cy="4572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cxnSp>
          <p:nvCxnSpPr>
            <p:cNvPr id="29" name="Shape 117">
              <a:extLst>
                <a:ext uri="{FF2B5EF4-FFF2-40B4-BE49-F238E27FC236}">
                  <a16:creationId xmlns:a16="http://schemas.microsoft.com/office/drawing/2014/main" id="{92249D24-CD1A-3746-9B1B-95D1E7FB9064}"/>
                </a:ext>
              </a:extLst>
            </p:cNvPr>
            <p:cNvCxnSpPr>
              <a:cxnSpLocks/>
            </p:cNvCxnSpPr>
            <p:nvPr/>
          </p:nvCxnSpPr>
          <p:spPr>
            <a:xfrm flipH="1">
              <a:off x="1173694" y="5084762"/>
              <a:ext cx="1979612" cy="0"/>
            </a:xfrm>
            <a:prstGeom prst="straightConnector1">
              <a:avLst/>
            </a:prstGeom>
            <a:noFill/>
            <a:ln w="9525" cap="flat" cmpd="sng">
              <a:solidFill>
                <a:srgbClr val="000000"/>
              </a:solidFill>
              <a:prstDash val="solid"/>
              <a:round/>
              <a:headEnd type="triangle" w="lg" len="lg"/>
              <a:tailEnd type="none" w="lg" len="lg"/>
            </a:ln>
          </p:spPr>
        </p:cxnSp>
        <p:cxnSp>
          <p:nvCxnSpPr>
            <p:cNvPr id="30" name="Shape 115">
              <a:extLst>
                <a:ext uri="{FF2B5EF4-FFF2-40B4-BE49-F238E27FC236}">
                  <a16:creationId xmlns:a16="http://schemas.microsoft.com/office/drawing/2014/main" id="{FF3E5107-C7EF-DB4F-894B-261878AC8CA4}"/>
                </a:ext>
              </a:extLst>
            </p:cNvPr>
            <p:cNvCxnSpPr>
              <a:cxnSpLocks/>
            </p:cNvCxnSpPr>
            <p:nvPr/>
          </p:nvCxnSpPr>
          <p:spPr>
            <a:xfrm flipH="1" flipV="1">
              <a:off x="4694620" y="1440693"/>
              <a:ext cx="1" cy="1712915"/>
            </a:xfrm>
            <a:prstGeom prst="straightConnector1">
              <a:avLst/>
            </a:prstGeom>
            <a:noFill/>
            <a:ln w="9525" cap="flat" cmpd="sng">
              <a:solidFill>
                <a:srgbClr val="000000"/>
              </a:solidFill>
              <a:prstDash val="solid"/>
              <a:round/>
              <a:headEnd type="triangle" w="lg" len="lg"/>
              <a:tailEnd type="none" w="lg" len="lg"/>
            </a:ln>
          </p:spPr>
        </p:cxnSp>
      </p:grpSp>
    </p:spTree>
    <p:extLst>
      <p:ext uri="{BB962C8B-B14F-4D97-AF65-F5344CB8AC3E}">
        <p14:creationId xmlns:p14="http://schemas.microsoft.com/office/powerpoint/2010/main" val="31523073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a:extLst>
              <a:ext uri="{FF2B5EF4-FFF2-40B4-BE49-F238E27FC236}">
                <a16:creationId xmlns:a16="http://schemas.microsoft.com/office/drawing/2014/main" id="{16B53E08-421B-7A45-8C30-E6FB197D67F0}"/>
              </a:ext>
            </a:extLst>
          </p:cNvPr>
          <p:cNvSpPr>
            <a:spLocks noGrp="1" noChangeArrowheads="1"/>
          </p:cNvSpPr>
          <p:nvPr>
            <p:ph type="title"/>
          </p:nvPr>
        </p:nvSpPr>
        <p:spPr/>
        <p:txBody>
          <a:bodyPr/>
          <a:lstStyle/>
          <a:p>
            <a:r>
              <a:rPr lang="en-US" altLang="en-US" dirty="0">
                <a:ea typeface="ＭＳ Ｐゴシック" panose="020B0600070205080204" pitchFamily="34" charset="-128"/>
              </a:rPr>
              <a:t>Naïve Matrix Multiplication (II)</a:t>
            </a:r>
          </a:p>
        </p:txBody>
      </p:sp>
      <p:sp>
        <p:nvSpPr>
          <p:cNvPr id="35843" name="Content Placeholder 2">
            <a:extLst>
              <a:ext uri="{FF2B5EF4-FFF2-40B4-BE49-F238E27FC236}">
                <a16:creationId xmlns:a16="http://schemas.microsoft.com/office/drawing/2014/main" id="{7D554ED4-E9EE-AF40-8D7E-E9E980194DC4}"/>
              </a:ext>
            </a:extLst>
          </p:cNvPr>
          <p:cNvSpPr>
            <a:spLocks noGrp="1" noChangeArrowheads="1"/>
          </p:cNvSpPr>
          <p:nvPr>
            <p:ph idx="1"/>
          </p:nvPr>
        </p:nvSpPr>
        <p:spPr>
          <a:xfrm>
            <a:off x="228600" y="914400"/>
            <a:ext cx="8610600" cy="5486400"/>
          </a:xfrm>
        </p:spPr>
        <p:txBody>
          <a:bodyPr/>
          <a:lstStyle/>
          <a:p>
            <a:r>
              <a:rPr lang="en-US" altLang="en-US" dirty="0">
                <a:solidFill>
                  <a:srgbClr val="0432FF"/>
                </a:solidFill>
                <a:ea typeface="ＭＳ Ｐゴシック" panose="020B0600070205080204" pitchFamily="34" charset="-128"/>
              </a:rPr>
              <a:t>Naïve implementation</a:t>
            </a:r>
            <a:r>
              <a:rPr lang="en-US" altLang="en-US" dirty="0">
                <a:ea typeface="ＭＳ Ｐゴシック" panose="020B0600070205080204" pitchFamily="34" charset="-128"/>
              </a:rPr>
              <a:t> of matrix multiplication has </a:t>
            </a:r>
            <a:r>
              <a:rPr lang="en-US" altLang="en-US" dirty="0">
                <a:solidFill>
                  <a:srgbClr val="FF0000"/>
                </a:solidFill>
                <a:ea typeface="ＭＳ Ｐゴシック" panose="020B0600070205080204" pitchFamily="34" charset="-128"/>
              </a:rPr>
              <a:t>poor cache locality</a:t>
            </a:r>
          </a:p>
        </p:txBody>
      </p:sp>
      <p:sp>
        <p:nvSpPr>
          <p:cNvPr id="248835" name="Slide Number Placeholder 3">
            <a:extLst>
              <a:ext uri="{FF2B5EF4-FFF2-40B4-BE49-F238E27FC236}">
                <a16:creationId xmlns:a16="http://schemas.microsoft.com/office/drawing/2014/main" id="{CCE4354E-DC2C-8E49-A078-0EEB05C17B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2" name="TextBox 1">
            <a:extLst>
              <a:ext uri="{FF2B5EF4-FFF2-40B4-BE49-F238E27FC236}">
                <a16:creationId xmlns:a16="http://schemas.microsoft.com/office/drawing/2014/main" id="{D8C761A8-1BFB-A243-A6F4-CDBAACB54B37}"/>
              </a:ext>
            </a:extLst>
          </p:cNvPr>
          <p:cNvSpPr txBox="1"/>
          <p:nvPr/>
        </p:nvSpPr>
        <p:spPr>
          <a:xfrm>
            <a:off x="351742" y="1864126"/>
            <a:ext cx="5999532" cy="2462213"/>
          </a:xfrm>
          <a:prstGeom prst="rect">
            <a:avLst/>
          </a:prstGeom>
          <a:solidFill>
            <a:schemeClr val="accent1">
              <a:lumMod val="20000"/>
              <a:lumOff val="80000"/>
            </a:schemeClr>
          </a:solidFill>
          <a:ln>
            <a:solidFill>
              <a:schemeClr val="accent1"/>
            </a:solidFill>
          </a:ln>
        </p:spPr>
        <p:txBody>
          <a:bodyPr wrap="square" rtlCol="0">
            <a:spAutoFit/>
          </a:bodyPr>
          <a:lstStyle/>
          <a:p>
            <a:r>
              <a:rPr lang="en-US" sz="1400" dirty="0">
                <a:solidFill>
                  <a:schemeClr val="bg1">
                    <a:lumMod val="50000"/>
                  </a:schemeClr>
                </a:solidFill>
                <a:latin typeface="Courier New" panose="02070309020205020404" pitchFamily="49" charset="0"/>
                <a:cs typeface="Courier New" panose="02070309020205020404" pitchFamily="49" charset="0"/>
              </a:rPr>
              <a:t>#define A(</a:t>
            </a:r>
            <a:r>
              <a:rPr lang="en-US" sz="1400" dirty="0" err="1">
                <a:solidFill>
                  <a:schemeClr val="bg1">
                    <a:lumMod val="50000"/>
                  </a:schemeClr>
                </a:solidFill>
                <a:latin typeface="Courier New" panose="02070309020205020404" pitchFamily="49" charset="0"/>
                <a:cs typeface="Courier New" panose="02070309020205020404" pitchFamily="49" charset="0"/>
              </a:rPr>
              <a:t>i,j</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matrix_A</a:t>
            </a:r>
            <a:r>
              <a:rPr lang="en-US" sz="1400" dirty="0">
                <a:solidFill>
                  <a:schemeClr val="bg1">
                    <a:lumMod val="50000"/>
                  </a:schemeClr>
                </a:solidFill>
                <a:latin typeface="Courier New" panose="02070309020205020404" pitchFamily="49" charset="0"/>
                <a:cs typeface="Courier New" panose="02070309020205020404" pitchFamily="49" charset="0"/>
              </a:rPr>
              <a:t>[</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P + j] </a:t>
            </a:r>
          </a:p>
          <a:p>
            <a:r>
              <a:rPr lang="en-US" sz="1400" dirty="0">
                <a:solidFill>
                  <a:schemeClr val="bg1">
                    <a:lumMod val="50000"/>
                  </a:schemeClr>
                </a:solidFill>
                <a:latin typeface="Courier New" panose="02070309020205020404" pitchFamily="49" charset="0"/>
                <a:cs typeface="Courier New" panose="02070309020205020404" pitchFamily="49" charset="0"/>
              </a:rPr>
              <a:t>#define B(</a:t>
            </a:r>
            <a:r>
              <a:rPr lang="en-US" sz="1400" dirty="0" err="1">
                <a:solidFill>
                  <a:schemeClr val="bg1">
                    <a:lumMod val="50000"/>
                  </a:schemeClr>
                </a:solidFill>
                <a:latin typeface="Courier New" panose="02070309020205020404" pitchFamily="49" charset="0"/>
                <a:cs typeface="Courier New" panose="02070309020205020404" pitchFamily="49" charset="0"/>
              </a:rPr>
              <a:t>i,j</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matrix_B</a:t>
            </a:r>
            <a:r>
              <a:rPr lang="en-US" sz="1400" dirty="0">
                <a:solidFill>
                  <a:schemeClr val="bg1">
                    <a:lumMod val="50000"/>
                  </a:schemeClr>
                </a:solidFill>
                <a:latin typeface="Courier New" panose="02070309020205020404" pitchFamily="49" charset="0"/>
                <a:cs typeface="Courier New" panose="02070309020205020404" pitchFamily="49" charset="0"/>
              </a:rPr>
              <a:t>[</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N + j] </a:t>
            </a:r>
          </a:p>
          <a:p>
            <a:r>
              <a:rPr lang="en-US" sz="1400" dirty="0">
                <a:solidFill>
                  <a:schemeClr val="bg1">
                    <a:lumMod val="50000"/>
                  </a:schemeClr>
                </a:solidFill>
                <a:latin typeface="Courier New" panose="02070309020205020404" pitchFamily="49" charset="0"/>
                <a:cs typeface="Courier New" panose="02070309020205020404" pitchFamily="49" charset="0"/>
              </a:rPr>
              <a:t>#define C(</a:t>
            </a:r>
            <a:r>
              <a:rPr lang="en-US" sz="1400" dirty="0" err="1">
                <a:solidFill>
                  <a:schemeClr val="bg1">
                    <a:lumMod val="50000"/>
                  </a:schemeClr>
                </a:solidFill>
                <a:latin typeface="Courier New" panose="02070309020205020404" pitchFamily="49" charset="0"/>
                <a:cs typeface="Courier New" panose="02070309020205020404" pitchFamily="49" charset="0"/>
              </a:rPr>
              <a:t>i,j</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matrix_C</a:t>
            </a:r>
            <a:r>
              <a:rPr lang="en-US" sz="1400" dirty="0">
                <a:solidFill>
                  <a:schemeClr val="bg1">
                    <a:lumMod val="50000"/>
                  </a:schemeClr>
                </a:solidFill>
                <a:latin typeface="Courier New" panose="02070309020205020404" pitchFamily="49" charset="0"/>
                <a:cs typeface="Courier New" panose="02070309020205020404" pitchFamily="49" charset="0"/>
              </a:rPr>
              <a:t>[</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N + j]</a:t>
            </a:r>
          </a:p>
          <a:p>
            <a:endParaRPr lang="en-US" sz="1400" dirty="0">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for (</a:t>
            </a:r>
            <a:r>
              <a:rPr lang="en-US" sz="1400" dirty="0" err="1">
                <a:latin typeface="Courier New" panose="02070309020205020404" pitchFamily="49" charset="0"/>
                <a:cs typeface="Courier New" panose="02070309020205020404" pitchFamily="49" charset="0"/>
              </a:rPr>
              <a:t>i</a:t>
            </a:r>
            <a:r>
              <a:rPr lang="en-US" sz="1400" dirty="0">
                <a:latin typeface="Courier New" panose="02070309020205020404" pitchFamily="49" charset="0"/>
                <a:cs typeface="Courier New" panose="02070309020205020404" pitchFamily="49" charset="0"/>
              </a:rPr>
              <a:t> = 0; </a:t>
            </a:r>
            <a:r>
              <a:rPr lang="en-US" sz="1400" dirty="0" err="1">
                <a:latin typeface="Courier New" panose="02070309020205020404" pitchFamily="49" charset="0"/>
                <a:cs typeface="Courier New" panose="02070309020205020404" pitchFamily="49" charset="0"/>
              </a:rPr>
              <a:t>i</a:t>
            </a:r>
            <a:r>
              <a:rPr lang="en-US" sz="1400" dirty="0">
                <a:latin typeface="Courier New" panose="02070309020205020404" pitchFamily="49" charset="0"/>
                <a:cs typeface="Courier New" panose="02070309020205020404" pitchFamily="49" charset="0"/>
              </a:rPr>
              <a:t> &lt; M; </a:t>
            </a:r>
            <a:r>
              <a:rPr lang="en-US" sz="1400" dirty="0" err="1">
                <a:latin typeface="Courier New" panose="02070309020205020404" pitchFamily="49" charset="0"/>
                <a:cs typeface="Courier New" panose="02070309020205020404" pitchFamily="49" charset="0"/>
              </a:rPr>
              <a:t>i</a:t>
            </a:r>
            <a:r>
              <a:rPr lang="en-US" sz="1400" dirty="0">
                <a:latin typeface="Courier New" panose="02070309020205020404" pitchFamily="49" charset="0"/>
                <a:cs typeface="Courier New" panose="02070309020205020404" pitchFamily="49" charset="0"/>
              </a:rPr>
              <a:t>++){ </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row index</a:t>
            </a:r>
          </a:p>
          <a:p>
            <a:r>
              <a:rPr lang="en-US" sz="1400" dirty="0">
                <a:latin typeface="Courier New" panose="02070309020205020404" pitchFamily="49" charset="0"/>
                <a:cs typeface="Courier New" panose="02070309020205020404" pitchFamily="49" charset="0"/>
              </a:rPr>
              <a:t>    for (j = 0; j &lt; N; </a:t>
            </a:r>
            <a:r>
              <a:rPr lang="en-US" sz="1400" dirty="0" err="1">
                <a:latin typeface="Courier New" panose="02070309020205020404" pitchFamily="49" charset="0"/>
                <a:cs typeface="Courier New" panose="02070309020205020404" pitchFamily="49" charset="0"/>
              </a:rPr>
              <a:t>j++</a:t>
            </a:r>
            <a:r>
              <a:rPr lang="en-US" sz="1400" dirty="0">
                <a:latin typeface="Courier New" panose="02070309020205020404" pitchFamily="49" charset="0"/>
                <a:cs typeface="Courier New" panose="02070309020205020404" pitchFamily="49" charset="0"/>
              </a:rPr>
              <a:t>){ </a:t>
            </a:r>
            <a:r>
              <a:rPr lang="en-US" sz="1400" dirty="0">
                <a:solidFill>
                  <a:schemeClr val="bg1">
                    <a:lumMod val="50000"/>
                  </a:schemeClr>
                </a:solidFill>
                <a:latin typeface="Courier New" panose="02070309020205020404" pitchFamily="49" charset="0"/>
                <a:cs typeface="Courier New" panose="02070309020205020404" pitchFamily="49" charset="0"/>
              </a:rPr>
              <a:t>// j = column index</a:t>
            </a:r>
          </a:p>
          <a:p>
            <a:r>
              <a:rPr lang="en-US" sz="1400" dirty="0">
                <a:latin typeface="Courier New" panose="02070309020205020404" pitchFamily="49" charset="0"/>
                <a:cs typeface="Courier New" panose="02070309020205020404" pitchFamily="49" charset="0"/>
              </a:rPr>
              <a:t>        C(</a:t>
            </a:r>
            <a:r>
              <a:rPr lang="en-US" sz="1400" dirty="0" err="1">
                <a:latin typeface="Courier New" panose="02070309020205020404" pitchFamily="49" charset="0"/>
                <a:cs typeface="Courier New" panose="02070309020205020404" pitchFamily="49" charset="0"/>
              </a:rPr>
              <a:t>i</a:t>
            </a:r>
            <a:r>
              <a:rPr lang="en-US" sz="1400" dirty="0">
                <a:latin typeface="Courier New" panose="02070309020205020404" pitchFamily="49" charset="0"/>
                <a:cs typeface="Courier New" panose="02070309020205020404" pitchFamily="49" charset="0"/>
              </a:rPr>
              <a:t>, j) = 0; </a:t>
            </a:r>
            <a:r>
              <a:rPr lang="en-US" sz="1400" dirty="0">
                <a:solidFill>
                  <a:schemeClr val="bg1">
                    <a:lumMod val="50000"/>
                  </a:schemeClr>
                </a:solidFill>
                <a:latin typeface="Courier New" panose="02070309020205020404" pitchFamily="49" charset="0"/>
                <a:cs typeface="Courier New" panose="02070309020205020404" pitchFamily="49" charset="0"/>
              </a:rPr>
              <a:t>// Set to zero</a:t>
            </a:r>
          </a:p>
          <a:p>
            <a:r>
              <a:rPr lang="en-US" sz="1400" dirty="0">
                <a:latin typeface="Courier New" panose="02070309020205020404" pitchFamily="49" charset="0"/>
                <a:cs typeface="Courier New" panose="02070309020205020404" pitchFamily="49" charset="0"/>
              </a:rPr>
              <a:t>        for (k = 0; k &lt; P; k++) </a:t>
            </a:r>
            <a:r>
              <a:rPr lang="en-US" sz="1400" dirty="0">
                <a:solidFill>
                  <a:schemeClr val="bg1">
                    <a:lumMod val="50000"/>
                  </a:schemeClr>
                </a:solidFill>
                <a:latin typeface="Courier New" panose="02070309020205020404" pitchFamily="49" charset="0"/>
                <a:cs typeface="Courier New" panose="02070309020205020404" pitchFamily="49" charset="0"/>
              </a:rPr>
              <a:t>// Row x Col</a:t>
            </a:r>
          </a:p>
          <a:p>
            <a:r>
              <a:rPr lang="en-US" sz="1400" dirty="0">
                <a:latin typeface="Courier New" panose="02070309020205020404" pitchFamily="49" charset="0"/>
                <a:cs typeface="Courier New" panose="02070309020205020404" pitchFamily="49" charset="0"/>
              </a:rPr>
              <a:t>            C(</a:t>
            </a:r>
            <a:r>
              <a:rPr lang="en-US" sz="1400" dirty="0" err="1">
                <a:latin typeface="Courier New" panose="02070309020205020404" pitchFamily="49" charset="0"/>
                <a:cs typeface="Courier New" panose="02070309020205020404" pitchFamily="49" charset="0"/>
              </a:rPr>
              <a:t>i</a:t>
            </a:r>
            <a:r>
              <a:rPr lang="en-US" sz="1400" dirty="0">
                <a:latin typeface="Courier New" panose="02070309020205020404" pitchFamily="49" charset="0"/>
                <a:cs typeface="Courier New" panose="02070309020205020404" pitchFamily="49" charset="0"/>
              </a:rPr>
              <a:t>, j) += A(</a:t>
            </a:r>
            <a:r>
              <a:rPr lang="en-US" sz="1400" dirty="0" err="1">
                <a:latin typeface="Courier New" panose="02070309020205020404" pitchFamily="49" charset="0"/>
                <a:cs typeface="Courier New" panose="02070309020205020404" pitchFamily="49" charset="0"/>
              </a:rPr>
              <a:t>i</a:t>
            </a:r>
            <a:r>
              <a:rPr lang="en-US" sz="1400" dirty="0">
                <a:latin typeface="Courier New" panose="02070309020205020404" pitchFamily="49" charset="0"/>
                <a:cs typeface="Courier New" panose="02070309020205020404" pitchFamily="49" charset="0"/>
              </a:rPr>
              <a:t>, k) * B(k, j); </a:t>
            </a:r>
          </a:p>
          <a:p>
            <a:r>
              <a:rPr lang="en-US" sz="1400" dirty="0">
                <a:latin typeface="Courier New" panose="02070309020205020404" pitchFamily="49" charset="0"/>
                <a:cs typeface="Courier New" panose="02070309020205020404" pitchFamily="49" charset="0"/>
              </a:rPr>
              <a:t>    } </a:t>
            </a:r>
          </a:p>
          <a:p>
            <a:r>
              <a:rPr lang="en-US" sz="1400" dirty="0">
                <a:latin typeface="Courier New" panose="02070309020205020404" pitchFamily="49" charset="0"/>
                <a:cs typeface="Courier New" panose="02070309020205020404" pitchFamily="49" charset="0"/>
              </a:rPr>
              <a:t>} </a:t>
            </a:r>
          </a:p>
        </p:txBody>
      </p:sp>
      <p:grpSp>
        <p:nvGrpSpPr>
          <p:cNvPr id="6" name="Group 5">
            <a:extLst>
              <a:ext uri="{FF2B5EF4-FFF2-40B4-BE49-F238E27FC236}">
                <a16:creationId xmlns:a16="http://schemas.microsoft.com/office/drawing/2014/main" id="{04F80419-249D-9549-9B6F-B0C46450232C}"/>
              </a:ext>
            </a:extLst>
          </p:cNvPr>
          <p:cNvGrpSpPr>
            <a:grpSpLocks noChangeAspect="1"/>
          </p:cNvGrpSpPr>
          <p:nvPr/>
        </p:nvGrpSpPr>
        <p:grpSpPr>
          <a:xfrm>
            <a:off x="5395495" y="2739586"/>
            <a:ext cx="3718025" cy="3600000"/>
            <a:chOff x="992187" y="1066801"/>
            <a:chExt cx="5484813" cy="5310703"/>
          </a:xfrm>
        </p:grpSpPr>
        <p:sp>
          <p:nvSpPr>
            <p:cNvPr id="7" name="Shape 104">
              <a:extLst>
                <a:ext uri="{FF2B5EF4-FFF2-40B4-BE49-F238E27FC236}">
                  <a16:creationId xmlns:a16="http://schemas.microsoft.com/office/drawing/2014/main" id="{7DD78102-1781-0349-A9FC-2D6471213884}"/>
                </a:ext>
              </a:extLst>
            </p:cNvPr>
            <p:cNvSpPr txBox="1"/>
            <p:nvPr/>
          </p:nvSpPr>
          <p:spPr>
            <a:xfrm>
              <a:off x="992187" y="3581400"/>
              <a:ext cx="2468563" cy="246856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A</a:t>
              </a:r>
            </a:p>
          </p:txBody>
        </p:sp>
        <p:sp>
          <p:nvSpPr>
            <p:cNvPr id="8" name="Shape 105">
              <a:extLst>
                <a:ext uri="{FF2B5EF4-FFF2-40B4-BE49-F238E27FC236}">
                  <a16:creationId xmlns:a16="http://schemas.microsoft.com/office/drawing/2014/main" id="{FDD4F747-0E8B-394F-AC76-9E7A560894A2}"/>
                </a:ext>
              </a:extLst>
            </p:cNvPr>
            <p:cNvSpPr txBox="1"/>
            <p:nvPr/>
          </p:nvSpPr>
          <p:spPr>
            <a:xfrm>
              <a:off x="3505200" y="1066801"/>
              <a:ext cx="2468561" cy="246856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B</a:t>
              </a:r>
            </a:p>
          </p:txBody>
        </p:sp>
        <p:sp>
          <p:nvSpPr>
            <p:cNvPr id="9" name="Shape 106">
              <a:extLst>
                <a:ext uri="{FF2B5EF4-FFF2-40B4-BE49-F238E27FC236}">
                  <a16:creationId xmlns:a16="http://schemas.microsoft.com/office/drawing/2014/main" id="{B1055AA5-E84F-9D4C-AE63-DAC426A509D9}"/>
                </a:ext>
              </a:extLst>
            </p:cNvPr>
            <p:cNvSpPr txBox="1"/>
            <p:nvPr/>
          </p:nvSpPr>
          <p:spPr>
            <a:xfrm>
              <a:off x="3505200" y="3581400"/>
              <a:ext cx="2468561" cy="2468563"/>
            </a:xfrm>
            <a:prstGeom prst="rect">
              <a:avLst/>
            </a:prstGeom>
            <a:solidFill>
              <a:schemeClr val="accent2">
                <a:lumMod val="60000"/>
                <a:lumOff val="4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C</a:t>
              </a:r>
            </a:p>
          </p:txBody>
        </p:sp>
        <p:sp>
          <p:nvSpPr>
            <p:cNvPr id="10" name="Shape 107">
              <a:extLst>
                <a:ext uri="{FF2B5EF4-FFF2-40B4-BE49-F238E27FC236}">
                  <a16:creationId xmlns:a16="http://schemas.microsoft.com/office/drawing/2014/main" id="{E1656F01-D496-954E-A2B2-545BC3F6D183}"/>
                </a:ext>
              </a:extLst>
            </p:cNvPr>
            <p:cNvSpPr txBox="1"/>
            <p:nvPr/>
          </p:nvSpPr>
          <p:spPr>
            <a:xfrm>
              <a:off x="4864100" y="1073151"/>
              <a:ext cx="45718" cy="2448000"/>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11" name="Shape 108">
              <a:extLst>
                <a:ext uri="{FF2B5EF4-FFF2-40B4-BE49-F238E27FC236}">
                  <a16:creationId xmlns:a16="http://schemas.microsoft.com/office/drawing/2014/main" id="{6559B4A9-3DEA-5B47-AA4F-9752315D2B74}"/>
                </a:ext>
              </a:extLst>
            </p:cNvPr>
            <p:cNvCxnSpPr>
              <a:cxnSpLocks/>
              <a:endCxn id="26" idx="3"/>
            </p:cNvCxnSpPr>
            <p:nvPr/>
          </p:nvCxnSpPr>
          <p:spPr>
            <a:xfrm>
              <a:off x="4906962" y="3581400"/>
              <a:ext cx="25399" cy="1322387"/>
            </a:xfrm>
            <a:prstGeom prst="straightConnector1">
              <a:avLst/>
            </a:prstGeom>
            <a:noFill/>
            <a:ln w="9525" cap="flat" cmpd="sng">
              <a:solidFill>
                <a:srgbClr val="969696"/>
              </a:solidFill>
              <a:prstDash val="dash"/>
              <a:round/>
              <a:headEnd type="none" w="med" len="med"/>
              <a:tailEnd type="none" w="med" len="med"/>
            </a:ln>
          </p:spPr>
        </p:cxnSp>
        <p:cxnSp>
          <p:nvCxnSpPr>
            <p:cNvPr id="12" name="Shape 109">
              <a:extLst>
                <a:ext uri="{FF2B5EF4-FFF2-40B4-BE49-F238E27FC236}">
                  <a16:creationId xmlns:a16="http://schemas.microsoft.com/office/drawing/2014/main" id="{F9CC8485-F4EA-CA4E-9828-BA23DD5FCEA1}"/>
                </a:ext>
              </a:extLst>
            </p:cNvPr>
            <p:cNvCxnSpPr>
              <a:cxnSpLocks/>
              <a:endCxn id="26" idx="1"/>
            </p:cNvCxnSpPr>
            <p:nvPr/>
          </p:nvCxnSpPr>
          <p:spPr>
            <a:xfrm>
              <a:off x="4864100" y="3581400"/>
              <a:ext cx="12700" cy="1322387"/>
            </a:xfrm>
            <a:prstGeom prst="straightConnector1">
              <a:avLst/>
            </a:prstGeom>
            <a:noFill/>
            <a:ln w="9525" cap="flat" cmpd="sng">
              <a:solidFill>
                <a:srgbClr val="969696"/>
              </a:solidFill>
              <a:prstDash val="dash"/>
              <a:round/>
              <a:headEnd type="none" w="med" len="med"/>
              <a:tailEnd type="none" w="med" len="med"/>
            </a:ln>
          </p:spPr>
        </p:cxnSp>
        <p:cxnSp>
          <p:nvCxnSpPr>
            <p:cNvPr id="13" name="Shape 110">
              <a:extLst>
                <a:ext uri="{FF2B5EF4-FFF2-40B4-BE49-F238E27FC236}">
                  <a16:creationId xmlns:a16="http://schemas.microsoft.com/office/drawing/2014/main" id="{E9B8FE00-E828-8440-9A27-916E9B46B5F1}"/>
                </a:ext>
              </a:extLst>
            </p:cNvPr>
            <p:cNvCxnSpPr/>
            <p:nvPr/>
          </p:nvCxnSpPr>
          <p:spPr>
            <a:xfrm rot="10800000">
              <a:off x="3526221" y="6176633"/>
              <a:ext cx="2468561" cy="0"/>
            </a:xfrm>
            <a:prstGeom prst="straightConnector1">
              <a:avLst/>
            </a:prstGeom>
            <a:noFill/>
            <a:ln w="9525" cap="flat" cmpd="sng">
              <a:solidFill>
                <a:srgbClr val="000000"/>
              </a:solidFill>
              <a:prstDash val="solid"/>
              <a:round/>
              <a:headEnd type="triangle" w="lg" len="lg"/>
              <a:tailEnd type="triangle" w="lg" len="lg"/>
            </a:ln>
          </p:spPr>
        </p:cxnSp>
        <p:cxnSp>
          <p:nvCxnSpPr>
            <p:cNvPr id="14" name="Shape 115">
              <a:extLst>
                <a:ext uri="{FF2B5EF4-FFF2-40B4-BE49-F238E27FC236}">
                  <a16:creationId xmlns:a16="http://schemas.microsoft.com/office/drawing/2014/main" id="{D801F1E5-D7AC-FA46-8F80-5429A667211A}"/>
                </a:ext>
              </a:extLst>
            </p:cNvPr>
            <p:cNvCxnSpPr/>
            <p:nvPr/>
          </p:nvCxnSpPr>
          <p:spPr>
            <a:xfrm rot="10800000">
              <a:off x="6106725" y="1073151"/>
              <a:ext cx="6349" cy="2392363"/>
            </a:xfrm>
            <a:prstGeom prst="straightConnector1">
              <a:avLst/>
            </a:prstGeom>
            <a:noFill/>
            <a:ln w="9525" cap="flat" cmpd="sng">
              <a:solidFill>
                <a:srgbClr val="000000"/>
              </a:solidFill>
              <a:prstDash val="solid"/>
              <a:round/>
              <a:headEnd type="triangle" w="lg" len="lg"/>
              <a:tailEnd type="triangle" w="lg" len="lg"/>
            </a:ln>
          </p:spPr>
        </p:cxnSp>
        <p:cxnSp>
          <p:nvCxnSpPr>
            <p:cNvPr id="15" name="Shape 116">
              <a:extLst>
                <a:ext uri="{FF2B5EF4-FFF2-40B4-BE49-F238E27FC236}">
                  <a16:creationId xmlns:a16="http://schemas.microsoft.com/office/drawing/2014/main" id="{AB90CDB4-8858-0748-9667-55F2F10463F1}"/>
                </a:ext>
              </a:extLst>
            </p:cNvPr>
            <p:cNvCxnSpPr/>
            <p:nvPr/>
          </p:nvCxnSpPr>
          <p:spPr>
            <a:xfrm rot="10800000">
              <a:off x="6104154" y="3593770"/>
              <a:ext cx="4762" cy="2468563"/>
            </a:xfrm>
            <a:prstGeom prst="straightConnector1">
              <a:avLst/>
            </a:prstGeom>
            <a:noFill/>
            <a:ln w="9525" cap="flat" cmpd="sng">
              <a:solidFill>
                <a:srgbClr val="000000"/>
              </a:solidFill>
              <a:prstDash val="solid"/>
              <a:round/>
              <a:headEnd type="triangle" w="lg" len="lg"/>
              <a:tailEnd type="triangle" w="lg" len="lg"/>
            </a:ln>
          </p:spPr>
        </p:cxnSp>
        <p:cxnSp>
          <p:nvCxnSpPr>
            <p:cNvPr id="16" name="Shape 117">
              <a:extLst>
                <a:ext uri="{FF2B5EF4-FFF2-40B4-BE49-F238E27FC236}">
                  <a16:creationId xmlns:a16="http://schemas.microsoft.com/office/drawing/2014/main" id="{44511172-9CAC-C446-8C24-D133591D6FD3}"/>
                </a:ext>
              </a:extLst>
            </p:cNvPr>
            <p:cNvCxnSpPr/>
            <p:nvPr/>
          </p:nvCxnSpPr>
          <p:spPr>
            <a:xfrm rot="10800000">
              <a:off x="992187" y="6172200"/>
              <a:ext cx="2468563" cy="0"/>
            </a:xfrm>
            <a:prstGeom prst="straightConnector1">
              <a:avLst/>
            </a:prstGeom>
            <a:noFill/>
            <a:ln w="9525" cap="flat" cmpd="sng">
              <a:solidFill>
                <a:srgbClr val="000000"/>
              </a:solidFill>
              <a:prstDash val="solid"/>
              <a:round/>
              <a:headEnd type="triangle" w="lg" len="lg"/>
              <a:tailEnd type="triangle" w="lg" len="lg"/>
            </a:ln>
          </p:spPr>
        </p:cxnSp>
        <p:sp>
          <p:nvSpPr>
            <p:cNvPr id="17" name="Shape 118">
              <a:extLst>
                <a:ext uri="{FF2B5EF4-FFF2-40B4-BE49-F238E27FC236}">
                  <a16:creationId xmlns:a16="http://schemas.microsoft.com/office/drawing/2014/main" id="{F6C8930F-3306-0849-9068-A01A6CB465B7}"/>
                </a:ext>
              </a:extLst>
            </p:cNvPr>
            <p:cNvSpPr txBox="1"/>
            <p:nvPr/>
          </p:nvSpPr>
          <p:spPr>
            <a:xfrm>
              <a:off x="6019800" y="2149476"/>
              <a:ext cx="406399" cy="136524"/>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18" name="Shape 119">
              <a:extLst>
                <a:ext uri="{FF2B5EF4-FFF2-40B4-BE49-F238E27FC236}">
                  <a16:creationId xmlns:a16="http://schemas.microsoft.com/office/drawing/2014/main" id="{77523AF1-62F2-754B-BF9D-46D4543177DC}"/>
                </a:ext>
              </a:extLst>
            </p:cNvPr>
            <p:cNvSpPr txBox="1"/>
            <p:nvPr/>
          </p:nvSpPr>
          <p:spPr>
            <a:xfrm>
              <a:off x="6070601" y="4800600"/>
              <a:ext cx="406399" cy="136524"/>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M</a:t>
              </a:r>
            </a:p>
          </p:txBody>
        </p:sp>
        <p:sp>
          <p:nvSpPr>
            <p:cNvPr id="19" name="Shape 120">
              <a:extLst>
                <a:ext uri="{FF2B5EF4-FFF2-40B4-BE49-F238E27FC236}">
                  <a16:creationId xmlns:a16="http://schemas.microsoft.com/office/drawing/2014/main" id="{B803603D-8D72-2242-8011-37CF3E470E7D}"/>
                </a:ext>
              </a:extLst>
            </p:cNvPr>
            <p:cNvSpPr txBox="1"/>
            <p:nvPr/>
          </p:nvSpPr>
          <p:spPr>
            <a:xfrm>
              <a:off x="1942838" y="6192838"/>
              <a:ext cx="546624" cy="184666"/>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20" name="Shape 121">
              <a:extLst>
                <a:ext uri="{FF2B5EF4-FFF2-40B4-BE49-F238E27FC236}">
                  <a16:creationId xmlns:a16="http://schemas.microsoft.com/office/drawing/2014/main" id="{31FAD670-37D9-4E43-8A82-82E150A43C91}"/>
                </a:ext>
              </a:extLst>
            </p:cNvPr>
            <p:cNvSpPr txBox="1"/>
            <p:nvPr/>
          </p:nvSpPr>
          <p:spPr>
            <a:xfrm>
              <a:off x="4421308" y="6172200"/>
              <a:ext cx="546624" cy="184666"/>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N</a:t>
              </a:r>
            </a:p>
          </p:txBody>
        </p:sp>
        <p:sp>
          <p:nvSpPr>
            <p:cNvPr id="21" name="Shape 122">
              <a:extLst>
                <a:ext uri="{FF2B5EF4-FFF2-40B4-BE49-F238E27FC236}">
                  <a16:creationId xmlns:a16="http://schemas.microsoft.com/office/drawing/2014/main" id="{F3AFA727-CBD2-954A-93AA-B52611621237}"/>
                </a:ext>
              </a:extLst>
            </p:cNvPr>
            <p:cNvSpPr txBox="1"/>
            <p:nvPr/>
          </p:nvSpPr>
          <p:spPr>
            <a:xfrm>
              <a:off x="4897437" y="4398963"/>
              <a:ext cx="454024" cy="4572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err="1">
                  <a:latin typeface="Courier New" panose="02070309020205020404" pitchFamily="49" charset="0"/>
                  <a:ea typeface="Palatino"/>
                  <a:cs typeface="Courier New" panose="02070309020205020404" pitchFamily="49" charset="0"/>
                  <a:sym typeface="Palatino"/>
                </a:rPr>
                <a:t>i</a:t>
              </a:r>
              <a:endParaRPr lang="en-US" dirty="0">
                <a:latin typeface="Courier New" panose="02070309020205020404" pitchFamily="49" charset="0"/>
                <a:ea typeface="Palatino"/>
                <a:cs typeface="Courier New" panose="02070309020205020404" pitchFamily="49" charset="0"/>
                <a:sym typeface="Palatino"/>
              </a:endParaRPr>
            </a:p>
          </p:txBody>
        </p:sp>
        <p:sp>
          <p:nvSpPr>
            <p:cNvPr id="22" name="Shape 123">
              <a:extLst>
                <a:ext uri="{FF2B5EF4-FFF2-40B4-BE49-F238E27FC236}">
                  <a16:creationId xmlns:a16="http://schemas.microsoft.com/office/drawing/2014/main" id="{D8BDC32B-E5B6-C74B-A4DD-0C52A5FF0314}"/>
                </a:ext>
              </a:extLst>
            </p:cNvPr>
            <p:cNvSpPr txBox="1"/>
            <p:nvPr/>
          </p:nvSpPr>
          <p:spPr>
            <a:xfrm>
              <a:off x="4366484" y="4902136"/>
              <a:ext cx="441324" cy="4572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j</a:t>
              </a:r>
            </a:p>
          </p:txBody>
        </p:sp>
        <p:sp>
          <p:nvSpPr>
            <p:cNvPr id="23" name="Shape 124">
              <a:extLst>
                <a:ext uri="{FF2B5EF4-FFF2-40B4-BE49-F238E27FC236}">
                  <a16:creationId xmlns:a16="http://schemas.microsoft.com/office/drawing/2014/main" id="{88AB1FE3-EF75-7B4A-94AC-51634E2F39E8}"/>
                </a:ext>
              </a:extLst>
            </p:cNvPr>
            <p:cNvSpPr txBox="1"/>
            <p:nvPr/>
          </p:nvSpPr>
          <p:spPr>
            <a:xfrm>
              <a:off x="992187" y="4876800"/>
              <a:ext cx="2468563" cy="55562"/>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24" name="Shape 125">
              <a:extLst>
                <a:ext uri="{FF2B5EF4-FFF2-40B4-BE49-F238E27FC236}">
                  <a16:creationId xmlns:a16="http://schemas.microsoft.com/office/drawing/2014/main" id="{1FE05AB7-838F-4A45-910E-976873E19EAF}"/>
                </a:ext>
              </a:extLst>
            </p:cNvPr>
            <p:cNvCxnSpPr>
              <a:cxnSpLocks/>
            </p:cNvCxnSpPr>
            <p:nvPr/>
          </p:nvCxnSpPr>
          <p:spPr>
            <a:xfrm flipV="1">
              <a:off x="3516312" y="4921250"/>
              <a:ext cx="1335088" cy="12700"/>
            </a:xfrm>
            <a:prstGeom prst="straightConnector1">
              <a:avLst/>
            </a:prstGeom>
            <a:noFill/>
            <a:ln w="9525" cap="flat" cmpd="sng">
              <a:solidFill>
                <a:srgbClr val="969696"/>
              </a:solidFill>
              <a:prstDash val="dash"/>
              <a:round/>
              <a:headEnd type="none" w="med" len="med"/>
              <a:tailEnd type="none" w="med" len="med"/>
            </a:ln>
          </p:spPr>
        </p:cxnSp>
        <p:cxnSp>
          <p:nvCxnSpPr>
            <p:cNvPr id="25" name="Shape 126">
              <a:extLst>
                <a:ext uri="{FF2B5EF4-FFF2-40B4-BE49-F238E27FC236}">
                  <a16:creationId xmlns:a16="http://schemas.microsoft.com/office/drawing/2014/main" id="{BAF6D766-07C2-1F4E-9834-E2A83BD80C8D}"/>
                </a:ext>
              </a:extLst>
            </p:cNvPr>
            <p:cNvCxnSpPr>
              <a:cxnSpLocks/>
            </p:cNvCxnSpPr>
            <p:nvPr/>
          </p:nvCxnSpPr>
          <p:spPr>
            <a:xfrm>
              <a:off x="3516312" y="4883150"/>
              <a:ext cx="1381125" cy="0"/>
            </a:xfrm>
            <a:prstGeom prst="straightConnector1">
              <a:avLst/>
            </a:prstGeom>
            <a:noFill/>
            <a:ln w="9525" cap="flat" cmpd="sng">
              <a:solidFill>
                <a:srgbClr val="969696"/>
              </a:solidFill>
              <a:prstDash val="dash"/>
              <a:round/>
              <a:headEnd type="none" w="med" len="med"/>
              <a:tailEnd type="none" w="med" len="med"/>
            </a:ln>
          </p:spPr>
        </p:cxnSp>
        <p:sp>
          <p:nvSpPr>
            <p:cNvPr id="26" name="Shape 127">
              <a:extLst>
                <a:ext uri="{FF2B5EF4-FFF2-40B4-BE49-F238E27FC236}">
                  <a16:creationId xmlns:a16="http://schemas.microsoft.com/office/drawing/2014/main" id="{AC8724FF-531F-1447-AE9F-67B8CE3F6C83}"/>
                </a:ext>
              </a:extLst>
            </p:cNvPr>
            <p:cNvSpPr txBox="1"/>
            <p:nvPr/>
          </p:nvSpPr>
          <p:spPr>
            <a:xfrm>
              <a:off x="4876800" y="4876800"/>
              <a:ext cx="55561" cy="53974"/>
            </a:xfrm>
            <a:prstGeom prst="rect">
              <a:avLst/>
            </a:prstGeom>
            <a:solidFill>
              <a:srgbClr val="C00000"/>
            </a:solidFill>
            <a:ln w="19050" cap="flat" cmpd="sng">
              <a:solidFill>
                <a:srgbClr val="C00000"/>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800">
                <a:solidFill>
                  <a:schemeClr val="dk1"/>
                </a:solidFill>
                <a:latin typeface="Arial"/>
                <a:ea typeface="Arial"/>
                <a:cs typeface="Arial"/>
                <a:sym typeface="Arial"/>
              </a:endParaRPr>
            </a:p>
          </p:txBody>
        </p:sp>
        <p:sp>
          <p:nvSpPr>
            <p:cNvPr id="27" name="Shape 123">
              <a:extLst>
                <a:ext uri="{FF2B5EF4-FFF2-40B4-BE49-F238E27FC236}">
                  <a16:creationId xmlns:a16="http://schemas.microsoft.com/office/drawing/2014/main" id="{DBDD19EA-A1F8-6B4B-90C5-C325B87E428E}"/>
                </a:ext>
              </a:extLst>
            </p:cNvPr>
            <p:cNvSpPr txBox="1"/>
            <p:nvPr/>
          </p:nvSpPr>
          <p:spPr>
            <a:xfrm>
              <a:off x="1942838" y="5033962"/>
              <a:ext cx="441324" cy="4572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sp>
          <p:nvSpPr>
            <p:cNvPr id="28" name="Shape 123">
              <a:extLst>
                <a:ext uri="{FF2B5EF4-FFF2-40B4-BE49-F238E27FC236}">
                  <a16:creationId xmlns:a16="http://schemas.microsoft.com/office/drawing/2014/main" id="{C44409CE-70D8-AA45-BFD1-A692C4EAB211}"/>
                </a:ext>
              </a:extLst>
            </p:cNvPr>
            <p:cNvSpPr txBox="1"/>
            <p:nvPr/>
          </p:nvSpPr>
          <p:spPr>
            <a:xfrm>
              <a:off x="4341811" y="2097089"/>
              <a:ext cx="441324" cy="4572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cxnSp>
          <p:nvCxnSpPr>
            <p:cNvPr id="29" name="Shape 117">
              <a:extLst>
                <a:ext uri="{FF2B5EF4-FFF2-40B4-BE49-F238E27FC236}">
                  <a16:creationId xmlns:a16="http://schemas.microsoft.com/office/drawing/2014/main" id="{92249D24-CD1A-3746-9B1B-95D1E7FB9064}"/>
                </a:ext>
              </a:extLst>
            </p:cNvPr>
            <p:cNvCxnSpPr>
              <a:cxnSpLocks/>
            </p:cNvCxnSpPr>
            <p:nvPr/>
          </p:nvCxnSpPr>
          <p:spPr>
            <a:xfrm flipH="1">
              <a:off x="1173694" y="5084762"/>
              <a:ext cx="1979612" cy="0"/>
            </a:xfrm>
            <a:prstGeom prst="straightConnector1">
              <a:avLst/>
            </a:prstGeom>
            <a:noFill/>
            <a:ln w="9525" cap="flat" cmpd="sng">
              <a:solidFill>
                <a:srgbClr val="000000"/>
              </a:solidFill>
              <a:prstDash val="solid"/>
              <a:round/>
              <a:headEnd type="triangle" w="lg" len="lg"/>
              <a:tailEnd type="none" w="lg" len="lg"/>
            </a:ln>
          </p:spPr>
        </p:cxnSp>
        <p:cxnSp>
          <p:nvCxnSpPr>
            <p:cNvPr id="30" name="Shape 115">
              <a:extLst>
                <a:ext uri="{FF2B5EF4-FFF2-40B4-BE49-F238E27FC236}">
                  <a16:creationId xmlns:a16="http://schemas.microsoft.com/office/drawing/2014/main" id="{FF3E5107-C7EF-DB4F-894B-261878AC8CA4}"/>
                </a:ext>
              </a:extLst>
            </p:cNvPr>
            <p:cNvCxnSpPr>
              <a:cxnSpLocks/>
            </p:cNvCxnSpPr>
            <p:nvPr/>
          </p:nvCxnSpPr>
          <p:spPr>
            <a:xfrm flipH="1" flipV="1">
              <a:off x="4694620" y="1440693"/>
              <a:ext cx="1" cy="1712915"/>
            </a:xfrm>
            <a:prstGeom prst="straightConnector1">
              <a:avLst/>
            </a:prstGeom>
            <a:noFill/>
            <a:ln w="9525" cap="flat" cmpd="sng">
              <a:solidFill>
                <a:srgbClr val="000000"/>
              </a:solidFill>
              <a:prstDash val="solid"/>
              <a:round/>
              <a:headEnd type="triangle" w="lg" len="lg"/>
              <a:tailEnd type="none" w="lg" len="lg"/>
            </a:ln>
          </p:spPr>
        </p:cxnSp>
      </p:grpSp>
      <p:sp>
        <p:nvSpPr>
          <p:cNvPr id="3" name="Oval 2">
            <a:extLst>
              <a:ext uri="{FF2B5EF4-FFF2-40B4-BE49-F238E27FC236}">
                <a16:creationId xmlns:a16="http://schemas.microsoft.com/office/drawing/2014/main" id="{E2598D22-9BD7-3B4E-AA29-E2F211DD37F4}"/>
              </a:ext>
            </a:extLst>
          </p:cNvPr>
          <p:cNvSpPr/>
          <p:nvPr/>
        </p:nvSpPr>
        <p:spPr bwMode="auto">
          <a:xfrm>
            <a:off x="3886200" y="3566051"/>
            <a:ext cx="1066800" cy="320149"/>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5" name="Straight Arrow Connector 4">
            <a:extLst>
              <a:ext uri="{FF2B5EF4-FFF2-40B4-BE49-F238E27FC236}">
                <a16:creationId xmlns:a16="http://schemas.microsoft.com/office/drawing/2014/main" id="{84C606CB-C78B-EA45-A933-069B20DC53BA}"/>
              </a:ext>
            </a:extLst>
          </p:cNvPr>
          <p:cNvCxnSpPr>
            <a:cxnSpLocks/>
            <a:stCxn id="3" idx="4"/>
          </p:cNvCxnSpPr>
          <p:nvPr/>
        </p:nvCxnSpPr>
        <p:spPr bwMode="auto">
          <a:xfrm flipH="1">
            <a:off x="3276600" y="3886200"/>
            <a:ext cx="1143000" cy="914400"/>
          </a:xfrm>
          <a:prstGeom prst="straightConnector1">
            <a:avLst/>
          </a:prstGeom>
          <a:solidFill>
            <a:srgbClr val="C0C0C0"/>
          </a:solidFill>
          <a:ln w="25400" cap="flat" cmpd="sng" algn="ctr">
            <a:solidFill>
              <a:srgbClr val="FF0000"/>
            </a:solidFill>
            <a:prstDash val="solid"/>
            <a:round/>
            <a:headEnd type="none" w="med" len="med"/>
            <a:tailEnd type="triangle"/>
          </a:ln>
          <a:effectLst/>
        </p:spPr>
      </p:cxnSp>
      <p:sp>
        <p:nvSpPr>
          <p:cNvPr id="32" name="TextBox 31">
            <a:extLst>
              <a:ext uri="{FF2B5EF4-FFF2-40B4-BE49-F238E27FC236}">
                <a16:creationId xmlns:a16="http://schemas.microsoft.com/office/drawing/2014/main" id="{E0EA9DDE-20F6-3747-8FBF-189C111A531A}"/>
              </a:ext>
            </a:extLst>
          </p:cNvPr>
          <p:cNvSpPr txBox="1"/>
          <p:nvPr/>
        </p:nvSpPr>
        <p:spPr>
          <a:xfrm>
            <a:off x="576119" y="4819149"/>
            <a:ext cx="4398217" cy="1200329"/>
          </a:xfrm>
          <a:prstGeom prst="rect">
            <a:avLst/>
          </a:prstGeom>
          <a:noFill/>
        </p:spPr>
        <p:txBody>
          <a:bodyPr wrap="square" rtlCol="0">
            <a:spAutoFit/>
          </a:bodyPr>
          <a:lstStyle/>
          <a:p>
            <a:r>
              <a:rPr lang="en-US" dirty="0"/>
              <a:t>Consecutive accesses to B are far from each other, in </a:t>
            </a:r>
            <a:r>
              <a:rPr lang="en-US" dirty="0">
                <a:solidFill>
                  <a:srgbClr val="0432FF"/>
                </a:solidFill>
              </a:rPr>
              <a:t>different cache lines</a:t>
            </a:r>
            <a:r>
              <a:rPr lang="en-US" dirty="0"/>
              <a:t>. </a:t>
            </a:r>
          </a:p>
          <a:p>
            <a:r>
              <a:rPr lang="en-US" dirty="0">
                <a:solidFill>
                  <a:srgbClr val="FF0000"/>
                </a:solidFill>
              </a:rPr>
              <a:t>Every access to B is likely to cause a cache miss</a:t>
            </a:r>
          </a:p>
        </p:txBody>
      </p:sp>
    </p:spTree>
    <p:extLst>
      <p:ext uri="{BB962C8B-B14F-4D97-AF65-F5344CB8AC3E}">
        <p14:creationId xmlns:p14="http://schemas.microsoft.com/office/powerpoint/2010/main" val="4258856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a:extLst>
              <a:ext uri="{FF2B5EF4-FFF2-40B4-BE49-F238E27FC236}">
                <a16:creationId xmlns:a16="http://schemas.microsoft.com/office/drawing/2014/main" id="{16B53E08-421B-7A45-8C30-E6FB197D67F0}"/>
              </a:ext>
            </a:extLst>
          </p:cNvPr>
          <p:cNvSpPr>
            <a:spLocks noGrp="1" noChangeArrowheads="1"/>
          </p:cNvSpPr>
          <p:nvPr>
            <p:ph type="title"/>
          </p:nvPr>
        </p:nvSpPr>
        <p:spPr/>
        <p:txBody>
          <a:bodyPr/>
          <a:lstStyle/>
          <a:p>
            <a:r>
              <a:rPr lang="en-US" altLang="en-US" dirty="0">
                <a:ea typeface="ＭＳ Ｐゴシック" panose="020B0600070205080204" pitchFamily="34" charset="-128"/>
              </a:rPr>
              <a:t>Tiled Matrix Multiplication (I)</a:t>
            </a:r>
          </a:p>
        </p:txBody>
      </p:sp>
      <p:sp>
        <p:nvSpPr>
          <p:cNvPr id="35843" name="Content Placeholder 2">
            <a:extLst>
              <a:ext uri="{FF2B5EF4-FFF2-40B4-BE49-F238E27FC236}">
                <a16:creationId xmlns:a16="http://schemas.microsoft.com/office/drawing/2014/main" id="{7D554ED4-E9EE-AF40-8D7E-E9E980194DC4}"/>
              </a:ext>
            </a:extLst>
          </p:cNvPr>
          <p:cNvSpPr>
            <a:spLocks noGrp="1" noChangeArrowheads="1"/>
          </p:cNvSpPr>
          <p:nvPr>
            <p:ph idx="1"/>
          </p:nvPr>
        </p:nvSpPr>
        <p:spPr>
          <a:xfrm>
            <a:off x="228598" y="914400"/>
            <a:ext cx="4800601" cy="5486400"/>
          </a:xfrm>
        </p:spPr>
        <p:txBody>
          <a:bodyPr/>
          <a:lstStyle/>
          <a:p>
            <a:r>
              <a:rPr lang="en-US" altLang="en-US" dirty="0">
                <a:ea typeface="ＭＳ Ｐゴシック" panose="020B0600070205080204" pitchFamily="34" charset="-128"/>
              </a:rPr>
              <a:t>We can achieve better cache locality by computing on </a:t>
            </a:r>
            <a:r>
              <a:rPr lang="en-US" altLang="en-US" dirty="0">
                <a:solidFill>
                  <a:srgbClr val="00B050"/>
                </a:solidFill>
                <a:ea typeface="ＭＳ Ｐゴシック" panose="020B0600070205080204" pitchFamily="34" charset="-128"/>
              </a:rPr>
              <a:t>smaller tiles or blocks that fit in the cache</a:t>
            </a:r>
          </a:p>
          <a:p>
            <a:pPr lvl="1"/>
            <a:r>
              <a:rPr lang="en-US" altLang="en-US" dirty="0">
                <a:ea typeface="ＭＳ Ｐゴシック" panose="020B0600070205080204" pitchFamily="34" charset="-128"/>
              </a:rPr>
              <a:t>Or in the </a:t>
            </a:r>
            <a:r>
              <a:rPr lang="en-US" altLang="en-US" dirty="0">
                <a:solidFill>
                  <a:srgbClr val="0000FF"/>
                </a:solidFill>
                <a:ea typeface="ＭＳ Ｐゴシック" panose="020B0600070205080204" pitchFamily="34" charset="-128"/>
              </a:rPr>
              <a:t>scratchpad memory and register file</a:t>
            </a:r>
            <a:r>
              <a:rPr lang="en-US" altLang="en-US" dirty="0">
                <a:ea typeface="ＭＳ Ｐゴシック" panose="020B0600070205080204" pitchFamily="34" charset="-128"/>
              </a:rPr>
              <a:t> if we compute on a GPU</a:t>
            </a:r>
          </a:p>
        </p:txBody>
      </p:sp>
      <p:sp>
        <p:nvSpPr>
          <p:cNvPr id="248835" name="Slide Number Placeholder 3">
            <a:extLst>
              <a:ext uri="{FF2B5EF4-FFF2-40B4-BE49-F238E27FC236}">
                <a16:creationId xmlns:a16="http://schemas.microsoft.com/office/drawing/2014/main" id="{CCE4354E-DC2C-8E49-A078-0EEB05C17B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31" name="Shape 104">
            <a:extLst>
              <a:ext uri="{FF2B5EF4-FFF2-40B4-BE49-F238E27FC236}">
                <a16:creationId xmlns:a16="http://schemas.microsoft.com/office/drawing/2014/main" id="{79801E3F-353D-A244-84BE-EE5ADC7FD9A3}"/>
              </a:ext>
            </a:extLst>
          </p:cNvPr>
          <p:cNvSpPr txBox="1"/>
          <p:nvPr/>
        </p:nvSpPr>
        <p:spPr>
          <a:xfrm>
            <a:off x="3506787" y="3671022"/>
            <a:ext cx="2342733" cy="234273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A</a:t>
            </a:r>
          </a:p>
        </p:txBody>
      </p:sp>
      <p:sp>
        <p:nvSpPr>
          <p:cNvPr id="32" name="Shape 105">
            <a:extLst>
              <a:ext uri="{FF2B5EF4-FFF2-40B4-BE49-F238E27FC236}">
                <a16:creationId xmlns:a16="http://schemas.microsoft.com/office/drawing/2014/main" id="{19C4C1DB-5EFB-A24C-A70A-7A56718E5E94}"/>
              </a:ext>
            </a:extLst>
          </p:cNvPr>
          <p:cNvSpPr txBox="1"/>
          <p:nvPr/>
        </p:nvSpPr>
        <p:spPr>
          <a:xfrm>
            <a:off x="5891704" y="1284600"/>
            <a:ext cx="2342731" cy="234273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B</a:t>
            </a:r>
          </a:p>
        </p:txBody>
      </p:sp>
      <p:sp>
        <p:nvSpPr>
          <p:cNvPr id="33" name="Shape 106">
            <a:extLst>
              <a:ext uri="{FF2B5EF4-FFF2-40B4-BE49-F238E27FC236}">
                <a16:creationId xmlns:a16="http://schemas.microsoft.com/office/drawing/2014/main" id="{6AFA148A-1062-B342-849A-BA428A5C3CE3}"/>
              </a:ext>
            </a:extLst>
          </p:cNvPr>
          <p:cNvSpPr txBox="1"/>
          <p:nvPr/>
        </p:nvSpPr>
        <p:spPr>
          <a:xfrm>
            <a:off x="5891704" y="3671022"/>
            <a:ext cx="2342731" cy="2342733"/>
          </a:xfrm>
          <a:prstGeom prst="rect">
            <a:avLst/>
          </a:prstGeom>
          <a:solidFill>
            <a:schemeClr val="accent2">
              <a:lumMod val="60000"/>
              <a:lumOff val="4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C</a:t>
            </a:r>
          </a:p>
        </p:txBody>
      </p:sp>
      <p:sp>
        <p:nvSpPr>
          <p:cNvPr id="34" name="Shape 107">
            <a:extLst>
              <a:ext uri="{FF2B5EF4-FFF2-40B4-BE49-F238E27FC236}">
                <a16:creationId xmlns:a16="http://schemas.microsoft.com/office/drawing/2014/main" id="{32E9E000-5DB3-D046-8250-4D57470E9880}"/>
              </a:ext>
            </a:extLst>
          </p:cNvPr>
          <p:cNvSpPr txBox="1"/>
          <p:nvPr/>
        </p:nvSpPr>
        <p:spPr>
          <a:xfrm>
            <a:off x="7181337" y="1290626"/>
            <a:ext cx="43388" cy="2323218"/>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35" name="Shape 108">
            <a:extLst>
              <a:ext uri="{FF2B5EF4-FFF2-40B4-BE49-F238E27FC236}">
                <a16:creationId xmlns:a16="http://schemas.microsoft.com/office/drawing/2014/main" id="{1B7B6958-23BC-C64C-8114-35F4C4B31CEC}"/>
              </a:ext>
            </a:extLst>
          </p:cNvPr>
          <p:cNvCxnSpPr>
            <a:cxnSpLocks/>
            <a:endCxn id="48" idx="3"/>
          </p:cNvCxnSpPr>
          <p:nvPr/>
        </p:nvCxnSpPr>
        <p:spPr>
          <a:xfrm>
            <a:off x="7222014" y="3671022"/>
            <a:ext cx="24104" cy="1254981"/>
          </a:xfrm>
          <a:prstGeom prst="straightConnector1">
            <a:avLst/>
          </a:prstGeom>
          <a:noFill/>
          <a:ln w="9525" cap="flat" cmpd="sng">
            <a:solidFill>
              <a:srgbClr val="969696"/>
            </a:solidFill>
            <a:prstDash val="dash"/>
            <a:round/>
            <a:headEnd type="none" w="med" len="med"/>
            <a:tailEnd type="none" w="med" len="med"/>
          </a:ln>
        </p:spPr>
      </p:cxnSp>
      <p:cxnSp>
        <p:nvCxnSpPr>
          <p:cNvPr id="36" name="Shape 109">
            <a:extLst>
              <a:ext uri="{FF2B5EF4-FFF2-40B4-BE49-F238E27FC236}">
                <a16:creationId xmlns:a16="http://schemas.microsoft.com/office/drawing/2014/main" id="{030E587F-1A17-6940-A120-60CA3D4CD049}"/>
              </a:ext>
            </a:extLst>
          </p:cNvPr>
          <p:cNvCxnSpPr>
            <a:cxnSpLocks/>
            <a:endCxn id="48" idx="1"/>
          </p:cNvCxnSpPr>
          <p:nvPr/>
        </p:nvCxnSpPr>
        <p:spPr>
          <a:xfrm>
            <a:off x="7181337" y="3671022"/>
            <a:ext cx="12053" cy="1254981"/>
          </a:xfrm>
          <a:prstGeom prst="straightConnector1">
            <a:avLst/>
          </a:prstGeom>
          <a:noFill/>
          <a:ln w="9525" cap="flat" cmpd="sng">
            <a:solidFill>
              <a:srgbClr val="969696"/>
            </a:solidFill>
            <a:prstDash val="dash"/>
            <a:round/>
            <a:headEnd type="none" w="med" len="med"/>
            <a:tailEnd type="none" w="med" len="med"/>
          </a:ln>
        </p:spPr>
      </p:cxnSp>
      <p:cxnSp>
        <p:nvCxnSpPr>
          <p:cNvPr id="37" name="Shape 110">
            <a:extLst>
              <a:ext uri="{FF2B5EF4-FFF2-40B4-BE49-F238E27FC236}">
                <a16:creationId xmlns:a16="http://schemas.microsoft.com/office/drawing/2014/main" id="{1BB3C25D-1972-A746-9C4B-C54E908A74D6}"/>
              </a:ext>
            </a:extLst>
          </p:cNvPr>
          <p:cNvCxnSpPr/>
          <p:nvPr/>
        </p:nvCxnSpPr>
        <p:spPr>
          <a:xfrm rot="10800000">
            <a:off x="5911653" y="6133968"/>
            <a:ext cx="2342731" cy="0"/>
          </a:xfrm>
          <a:prstGeom prst="straightConnector1">
            <a:avLst/>
          </a:prstGeom>
          <a:noFill/>
          <a:ln w="9525" cap="flat" cmpd="sng">
            <a:solidFill>
              <a:srgbClr val="000000"/>
            </a:solidFill>
            <a:prstDash val="solid"/>
            <a:round/>
            <a:headEnd type="triangle" w="lg" len="lg"/>
            <a:tailEnd type="triangle" w="lg" len="lg"/>
          </a:ln>
        </p:spPr>
      </p:cxnSp>
      <p:cxnSp>
        <p:nvCxnSpPr>
          <p:cNvPr id="38" name="Shape 115">
            <a:extLst>
              <a:ext uri="{FF2B5EF4-FFF2-40B4-BE49-F238E27FC236}">
                <a16:creationId xmlns:a16="http://schemas.microsoft.com/office/drawing/2014/main" id="{D1B4F5D4-50FE-7043-B504-6968A5F2CBBF}"/>
              </a:ext>
            </a:extLst>
          </p:cNvPr>
          <p:cNvCxnSpPr/>
          <p:nvPr/>
        </p:nvCxnSpPr>
        <p:spPr>
          <a:xfrm rot="10800000">
            <a:off x="8360621" y="1290626"/>
            <a:ext cx="6025" cy="2270417"/>
          </a:xfrm>
          <a:prstGeom prst="straightConnector1">
            <a:avLst/>
          </a:prstGeom>
          <a:noFill/>
          <a:ln w="9525" cap="flat" cmpd="sng">
            <a:solidFill>
              <a:srgbClr val="000000"/>
            </a:solidFill>
            <a:prstDash val="solid"/>
            <a:round/>
            <a:headEnd type="triangle" w="lg" len="lg"/>
            <a:tailEnd type="triangle" w="lg" len="lg"/>
          </a:ln>
        </p:spPr>
      </p:cxnSp>
      <p:cxnSp>
        <p:nvCxnSpPr>
          <p:cNvPr id="39" name="Shape 116">
            <a:extLst>
              <a:ext uri="{FF2B5EF4-FFF2-40B4-BE49-F238E27FC236}">
                <a16:creationId xmlns:a16="http://schemas.microsoft.com/office/drawing/2014/main" id="{A35A96E5-7B57-2D4E-9A7B-278435099ADF}"/>
              </a:ext>
            </a:extLst>
          </p:cNvPr>
          <p:cNvCxnSpPr/>
          <p:nvPr/>
        </p:nvCxnSpPr>
        <p:spPr>
          <a:xfrm rot="10800000">
            <a:off x="8358181" y="3682762"/>
            <a:ext cx="4519" cy="2342733"/>
          </a:xfrm>
          <a:prstGeom prst="straightConnector1">
            <a:avLst/>
          </a:prstGeom>
          <a:noFill/>
          <a:ln w="9525" cap="flat" cmpd="sng">
            <a:solidFill>
              <a:srgbClr val="000000"/>
            </a:solidFill>
            <a:prstDash val="solid"/>
            <a:round/>
            <a:headEnd type="triangle" w="lg" len="lg"/>
            <a:tailEnd type="triangle" w="lg" len="lg"/>
          </a:ln>
        </p:spPr>
      </p:cxnSp>
      <p:cxnSp>
        <p:nvCxnSpPr>
          <p:cNvPr id="40" name="Shape 117">
            <a:extLst>
              <a:ext uri="{FF2B5EF4-FFF2-40B4-BE49-F238E27FC236}">
                <a16:creationId xmlns:a16="http://schemas.microsoft.com/office/drawing/2014/main" id="{EAD60028-E557-1E47-B970-ED6B17F2F6AB}"/>
              </a:ext>
            </a:extLst>
          </p:cNvPr>
          <p:cNvCxnSpPr/>
          <p:nvPr/>
        </p:nvCxnSpPr>
        <p:spPr>
          <a:xfrm rot="10800000">
            <a:off x="3506787" y="6129761"/>
            <a:ext cx="2342733" cy="0"/>
          </a:xfrm>
          <a:prstGeom prst="straightConnector1">
            <a:avLst/>
          </a:prstGeom>
          <a:noFill/>
          <a:ln w="9525" cap="flat" cmpd="sng">
            <a:solidFill>
              <a:srgbClr val="000000"/>
            </a:solidFill>
            <a:prstDash val="solid"/>
            <a:round/>
            <a:headEnd type="triangle" w="lg" len="lg"/>
            <a:tailEnd type="triangle" w="lg" len="lg"/>
          </a:ln>
        </p:spPr>
      </p:cxnSp>
      <p:sp>
        <p:nvSpPr>
          <p:cNvPr id="41" name="Shape 118">
            <a:extLst>
              <a:ext uri="{FF2B5EF4-FFF2-40B4-BE49-F238E27FC236}">
                <a16:creationId xmlns:a16="http://schemas.microsoft.com/office/drawing/2014/main" id="{DD558314-475D-CE41-80A4-150C102260BB}"/>
              </a:ext>
            </a:extLst>
          </p:cNvPr>
          <p:cNvSpPr txBox="1"/>
          <p:nvPr/>
        </p:nvSpPr>
        <p:spPr>
          <a:xfrm>
            <a:off x="8278127" y="2312088"/>
            <a:ext cx="385684" cy="129565"/>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42" name="Shape 119">
            <a:extLst>
              <a:ext uri="{FF2B5EF4-FFF2-40B4-BE49-F238E27FC236}">
                <a16:creationId xmlns:a16="http://schemas.microsoft.com/office/drawing/2014/main" id="{893FE719-B361-4540-98AB-54C7E99FAEB6}"/>
              </a:ext>
            </a:extLst>
          </p:cNvPr>
          <p:cNvSpPr txBox="1"/>
          <p:nvPr/>
        </p:nvSpPr>
        <p:spPr>
          <a:xfrm>
            <a:off x="8326338" y="4828076"/>
            <a:ext cx="385684" cy="129565"/>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M</a:t>
            </a:r>
          </a:p>
        </p:txBody>
      </p:sp>
      <p:sp>
        <p:nvSpPr>
          <p:cNvPr id="43" name="Shape 120">
            <a:extLst>
              <a:ext uri="{FF2B5EF4-FFF2-40B4-BE49-F238E27FC236}">
                <a16:creationId xmlns:a16="http://schemas.microsoft.com/office/drawing/2014/main" id="{88A9C680-74FF-134D-A631-EAC3654075BB}"/>
              </a:ext>
            </a:extLst>
          </p:cNvPr>
          <p:cNvSpPr txBox="1"/>
          <p:nvPr/>
        </p:nvSpPr>
        <p:spPr>
          <a:xfrm>
            <a:off x="4408980" y="6149347"/>
            <a:ext cx="518761" cy="17525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44" name="Shape 121">
            <a:extLst>
              <a:ext uri="{FF2B5EF4-FFF2-40B4-BE49-F238E27FC236}">
                <a16:creationId xmlns:a16="http://schemas.microsoft.com/office/drawing/2014/main" id="{7F6907DE-130A-D047-8E8C-FC00B9C9A900}"/>
              </a:ext>
            </a:extLst>
          </p:cNvPr>
          <p:cNvSpPr txBox="1"/>
          <p:nvPr/>
        </p:nvSpPr>
        <p:spPr>
          <a:xfrm>
            <a:off x="6761115" y="6129761"/>
            <a:ext cx="518761" cy="17525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N</a:t>
            </a:r>
          </a:p>
        </p:txBody>
      </p:sp>
      <p:sp>
        <p:nvSpPr>
          <p:cNvPr id="45" name="Shape 124">
            <a:extLst>
              <a:ext uri="{FF2B5EF4-FFF2-40B4-BE49-F238E27FC236}">
                <a16:creationId xmlns:a16="http://schemas.microsoft.com/office/drawing/2014/main" id="{CC9E38D3-DA96-054A-87BE-CC79CCF089C8}"/>
              </a:ext>
            </a:extLst>
          </p:cNvPr>
          <p:cNvSpPr txBox="1"/>
          <p:nvPr/>
        </p:nvSpPr>
        <p:spPr>
          <a:xfrm>
            <a:off x="3506787" y="4900392"/>
            <a:ext cx="2342733" cy="52730"/>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46" name="Shape 125">
            <a:extLst>
              <a:ext uri="{FF2B5EF4-FFF2-40B4-BE49-F238E27FC236}">
                <a16:creationId xmlns:a16="http://schemas.microsoft.com/office/drawing/2014/main" id="{FAD1F689-5EE1-7348-8464-47FD242EDD63}"/>
              </a:ext>
            </a:extLst>
          </p:cNvPr>
          <p:cNvCxnSpPr>
            <a:cxnSpLocks/>
          </p:cNvCxnSpPr>
          <p:nvPr/>
        </p:nvCxnSpPr>
        <p:spPr>
          <a:xfrm flipV="1">
            <a:off x="5902249" y="4942576"/>
            <a:ext cx="1267034" cy="12053"/>
          </a:xfrm>
          <a:prstGeom prst="straightConnector1">
            <a:avLst/>
          </a:prstGeom>
          <a:noFill/>
          <a:ln w="9525" cap="flat" cmpd="sng">
            <a:solidFill>
              <a:srgbClr val="969696"/>
            </a:solidFill>
            <a:prstDash val="dash"/>
            <a:round/>
            <a:headEnd type="none" w="med" len="med"/>
            <a:tailEnd type="none" w="med" len="med"/>
          </a:ln>
        </p:spPr>
      </p:cxnSp>
      <p:cxnSp>
        <p:nvCxnSpPr>
          <p:cNvPr id="47" name="Shape 126">
            <a:extLst>
              <a:ext uri="{FF2B5EF4-FFF2-40B4-BE49-F238E27FC236}">
                <a16:creationId xmlns:a16="http://schemas.microsoft.com/office/drawing/2014/main" id="{88F81A91-CD41-6741-885E-1C7E1EBA7006}"/>
              </a:ext>
            </a:extLst>
          </p:cNvPr>
          <p:cNvCxnSpPr>
            <a:cxnSpLocks/>
          </p:cNvCxnSpPr>
          <p:nvPr/>
        </p:nvCxnSpPr>
        <p:spPr>
          <a:xfrm>
            <a:off x="5902249" y="4906418"/>
            <a:ext cx="1310725" cy="0"/>
          </a:xfrm>
          <a:prstGeom prst="straightConnector1">
            <a:avLst/>
          </a:prstGeom>
          <a:noFill/>
          <a:ln w="9525" cap="flat" cmpd="sng">
            <a:solidFill>
              <a:srgbClr val="969696"/>
            </a:solidFill>
            <a:prstDash val="dash"/>
            <a:round/>
            <a:headEnd type="none" w="med" len="med"/>
            <a:tailEnd type="none" w="med" len="med"/>
          </a:ln>
        </p:spPr>
      </p:cxnSp>
      <p:sp>
        <p:nvSpPr>
          <p:cNvPr id="48" name="Shape 127">
            <a:extLst>
              <a:ext uri="{FF2B5EF4-FFF2-40B4-BE49-F238E27FC236}">
                <a16:creationId xmlns:a16="http://schemas.microsoft.com/office/drawing/2014/main" id="{B63D502A-1662-EF4B-AB9B-224DFE0ED2B7}"/>
              </a:ext>
            </a:extLst>
          </p:cNvPr>
          <p:cNvSpPr txBox="1"/>
          <p:nvPr/>
        </p:nvSpPr>
        <p:spPr>
          <a:xfrm>
            <a:off x="7193389" y="4900392"/>
            <a:ext cx="52729" cy="51223"/>
          </a:xfrm>
          <a:prstGeom prst="rect">
            <a:avLst/>
          </a:prstGeom>
          <a:solidFill>
            <a:srgbClr val="C00000"/>
          </a:solidFill>
          <a:ln w="19050" cap="flat" cmpd="sng">
            <a:solidFill>
              <a:srgbClr val="C00000"/>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800">
              <a:solidFill>
                <a:schemeClr val="dk1"/>
              </a:solidFill>
              <a:latin typeface="Arial"/>
              <a:ea typeface="Arial"/>
              <a:cs typeface="Arial"/>
              <a:sym typeface="Arial"/>
            </a:endParaRPr>
          </a:p>
        </p:txBody>
      </p:sp>
      <p:sp>
        <p:nvSpPr>
          <p:cNvPr id="49" name="Shape 216">
            <a:extLst>
              <a:ext uri="{FF2B5EF4-FFF2-40B4-BE49-F238E27FC236}">
                <a16:creationId xmlns:a16="http://schemas.microsoft.com/office/drawing/2014/main" id="{7933860E-C797-3E4F-9370-0231BE2DB44D}"/>
              </a:ext>
            </a:extLst>
          </p:cNvPr>
          <p:cNvSpPr txBox="1"/>
          <p:nvPr/>
        </p:nvSpPr>
        <p:spPr>
          <a:xfrm>
            <a:off x="6786102" y="1291503"/>
            <a:ext cx="814574" cy="879583"/>
          </a:xfrm>
          <a:prstGeom prst="rect">
            <a:avLst/>
          </a:prstGeom>
          <a:solidFill>
            <a:schemeClr val="accent1">
              <a:lumMod val="40000"/>
              <a:lumOff val="60000"/>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0" name="Shape 216">
            <a:extLst>
              <a:ext uri="{FF2B5EF4-FFF2-40B4-BE49-F238E27FC236}">
                <a16:creationId xmlns:a16="http://schemas.microsoft.com/office/drawing/2014/main" id="{F8F8AA73-92A1-E641-9FA6-8543F587E565}"/>
              </a:ext>
            </a:extLst>
          </p:cNvPr>
          <p:cNvSpPr txBox="1"/>
          <p:nvPr/>
        </p:nvSpPr>
        <p:spPr>
          <a:xfrm>
            <a:off x="3514459" y="4460600"/>
            <a:ext cx="814574" cy="879583"/>
          </a:xfrm>
          <a:prstGeom prst="rect">
            <a:avLst/>
          </a:prstGeom>
          <a:solidFill>
            <a:schemeClr val="accent1">
              <a:lumMod val="40000"/>
              <a:lumOff val="60000"/>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1" name="Shape 216">
            <a:extLst>
              <a:ext uri="{FF2B5EF4-FFF2-40B4-BE49-F238E27FC236}">
                <a16:creationId xmlns:a16="http://schemas.microsoft.com/office/drawing/2014/main" id="{49CB1BE6-CAFC-FB4A-9EF7-D924CA6B7853}"/>
              </a:ext>
            </a:extLst>
          </p:cNvPr>
          <p:cNvSpPr txBox="1"/>
          <p:nvPr/>
        </p:nvSpPr>
        <p:spPr>
          <a:xfrm>
            <a:off x="6786102" y="2168417"/>
            <a:ext cx="814574" cy="879583"/>
          </a:xfrm>
          <a:prstGeom prst="rect">
            <a:avLst/>
          </a:prstGeom>
          <a:solidFill>
            <a:schemeClr val="accent1">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2" name="Shape 216">
            <a:extLst>
              <a:ext uri="{FF2B5EF4-FFF2-40B4-BE49-F238E27FC236}">
                <a16:creationId xmlns:a16="http://schemas.microsoft.com/office/drawing/2014/main" id="{2C01009A-8ECF-CE49-A9B5-CB99CE18EFB4}"/>
              </a:ext>
            </a:extLst>
          </p:cNvPr>
          <p:cNvSpPr txBox="1"/>
          <p:nvPr/>
        </p:nvSpPr>
        <p:spPr>
          <a:xfrm>
            <a:off x="4329033" y="4455808"/>
            <a:ext cx="814574" cy="879583"/>
          </a:xfrm>
          <a:prstGeom prst="rect">
            <a:avLst/>
          </a:prstGeom>
          <a:solidFill>
            <a:schemeClr val="accent1">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3" name="Shape 123">
            <a:extLst>
              <a:ext uri="{FF2B5EF4-FFF2-40B4-BE49-F238E27FC236}">
                <a16:creationId xmlns:a16="http://schemas.microsoft.com/office/drawing/2014/main" id="{4AFBF24C-E4F9-5349-8336-8949948BA6A5}"/>
              </a:ext>
            </a:extLst>
          </p:cNvPr>
          <p:cNvSpPr txBox="1"/>
          <p:nvPr/>
        </p:nvSpPr>
        <p:spPr>
          <a:xfrm>
            <a:off x="6685670" y="2262371"/>
            <a:ext cx="418828"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cxnSp>
        <p:nvCxnSpPr>
          <p:cNvPr id="54" name="Shape 115">
            <a:extLst>
              <a:ext uri="{FF2B5EF4-FFF2-40B4-BE49-F238E27FC236}">
                <a16:creationId xmlns:a16="http://schemas.microsoft.com/office/drawing/2014/main" id="{F14E16E6-7060-874A-ADA9-183FCBBE979A}"/>
              </a:ext>
            </a:extLst>
          </p:cNvPr>
          <p:cNvCxnSpPr>
            <a:cxnSpLocks/>
          </p:cNvCxnSpPr>
          <p:nvPr/>
        </p:nvCxnSpPr>
        <p:spPr>
          <a:xfrm flipH="1" flipV="1">
            <a:off x="7020495" y="1639434"/>
            <a:ext cx="1" cy="1625602"/>
          </a:xfrm>
          <a:prstGeom prst="straightConnector1">
            <a:avLst/>
          </a:prstGeom>
          <a:noFill/>
          <a:ln w="9525" cap="flat" cmpd="sng">
            <a:solidFill>
              <a:srgbClr val="000000"/>
            </a:solidFill>
            <a:prstDash val="solid"/>
            <a:round/>
            <a:headEnd type="triangle" w="lg" len="lg"/>
            <a:tailEnd type="none" w="lg" len="lg"/>
          </a:ln>
        </p:spPr>
      </p:cxnSp>
      <p:sp>
        <p:nvSpPr>
          <p:cNvPr id="55" name="Shape 123">
            <a:extLst>
              <a:ext uri="{FF2B5EF4-FFF2-40B4-BE49-F238E27FC236}">
                <a16:creationId xmlns:a16="http://schemas.microsoft.com/office/drawing/2014/main" id="{FF010DB3-DB09-C847-B290-7029635811C9}"/>
              </a:ext>
            </a:extLst>
          </p:cNvPr>
          <p:cNvSpPr txBox="1"/>
          <p:nvPr/>
        </p:nvSpPr>
        <p:spPr>
          <a:xfrm>
            <a:off x="4408980" y="5049543"/>
            <a:ext cx="418828"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cxnSp>
        <p:nvCxnSpPr>
          <p:cNvPr id="56" name="Shape 117">
            <a:extLst>
              <a:ext uri="{FF2B5EF4-FFF2-40B4-BE49-F238E27FC236}">
                <a16:creationId xmlns:a16="http://schemas.microsoft.com/office/drawing/2014/main" id="{183E6285-90A1-3D48-9293-415C42DE0DD4}"/>
              </a:ext>
            </a:extLst>
          </p:cNvPr>
          <p:cNvCxnSpPr>
            <a:cxnSpLocks/>
          </p:cNvCxnSpPr>
          <p:nvPr/>
        </p:nvCxnSpPr>
        <p:spPr>
          <a:xfrm flipH="1">
            <a:off x="3679042" y="5097753"/>
            <a:ext cx="1878705" cy="0"/>
          </a:xfrm>
          <a:prstGeom prst="straightConnector1">
            <a:avLst/>
          </a:prstGeom>
          <a:noFill/>
          <a:ln w="9525" cap="flat" cmpd="sng">
            <a:solidFill>
              <a:srgbClr val="000000"/>
            </a:solidFill>
            <a:prstDash val="solid"/>
            <a:round/>
            <a:headEnd type="triangle" w="lg" len="lg"/>
            <a:tailEnd type="none" w="lg" len="lg"/>
          </a:ln>
        </p:spPr>
      </p:cxnSp>
      <p:cxnSp>
        <p:nvCxnSpPr>
          <p:cNvPr id="57" name="Shape 110">
            <a:extLst>
              <a:ext uri="{FF2B5EF4-FFF2-40B4-BE49-F238E27FC236}">
                <a16:creationId xmlns:a16="http://schemas.microsoft.com/office/drawing/2014/main" id="{AFA89398-F617-9E4E-B278-597E7C4BE006}"/>
              </a:ext>
            </a:extLst>
          </p:cNvPr>
          <p:cNvCxnSpPr>
            <a:cxnSpLocks/>
          </p:cNvCxnSpPr>
          <p:nvPr/>
        </p:nvCxnSpPr>
        <p:spPr>
          <a:xfrm flipH="1">
            <a:off x="3503734" y="5445120"/>
            <a:ext cx="825299" cy="0"/>
          </a:xfrm>
          <a:prstGeom prst="straightConnector1">
            <a:avLst/>
          </a:prstGeom>
          <a:noFill/>
          <a:ln w="9525" cap="flat" cmpd="sng">
            <a:solidFill>
              <a:srgbClr val="000000"/>
            </a:solidFill>
            <a:prstDash val="solid"/>
            <a:round/>
            <a:headEnd type="triangle" w="lg" len="lg"/>
            <a:tailEnd type="triangle" w="lg" len="lg"/>
          </a:ln>
        </p:spPr>
      </p:cxnSp>
      <p:cxnSp>
        <p:nvCxnSpPr>
          <p:cNvPr id="58" name="Shape 116">
            <a:extLst>
              <a:ext uri="{FF2B5EF4-FFF2-40B4-BE49-F238E27FC236}">
                <a16:creationId xmlns:a16="http://schemas.microsoft.com/office/drawing/2014/main" id="{774CCC5B-0CE1-0E4C-8694-9DB79B91C0EF}"/>
              </a:ext>
            </a:extLst>
          </p:cNvPr>
          <p:cNvCxnSpPr>
            <a:cxnSpLocks/>
          </p:cNvCxnSpPr>
          <p:nvPr/>
        </p:nvCxnSpPr>
        <p:spPr>
          <a:xfrm flipV="1">
            <a:off x="3377749" y="4456955"/>
            <a:ext cx="1" cy="878436"/>
          </a:xfrm>
          <a:prstGeom prst="straightConnector1">
            <a:avLst/>
          </a:prstGeom>
          <a:noFill/>
          <a:ln w="9525" cap="flat" cmpd="sng">
            <a:solidFill>
              <a:srgbClr val="000000"/>
            </a:solidFill>
            <a:prstDash val="solid"/>
            <a:round/>
            <a:headEnd type="triangle" w="lg" len="lg"/>
            <a:tailEnd type="triangle" w="lg" len="lg"/>
          </a:ln>
        </p:spPr>
      </p:cxnSp>
      <p:sp>
        <p:nvSpPr>
          <p:cNvPr id="59" name="Shape 120">
            <a:extLst>
              <a:ext uri="{FF2B5EF4-FFF2-40B4-BE49-F238E27FC236}">
                <a16:creationId xmlns:a16="http://schemas.microsoft.com/office/drawing/2014/main" id="{6AB6F6F8-A006-C94B-A5E2-F2FD81CCF74A}"/>
              </a:ext>
            </a:extLst>
          </p:cNvPr>
          <p:cNvSpPr txBox="1"/>
          <p:nvPr/>
        </p:nvSpPr>
        <p:spPr>
          <a:xfrm>
            <a:off x="3464603" y="5548861"/>
            <a:ext cx="932901" cy="231538"/>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1400" dirty="0" err="1">
                <a:latin typeface="Courier New" panose="02070309020205020404" pitchFamily="49" charset="0"/>
                <a:ea typeface="Times New Roman"/>
                <a:cs typeface="Courier New" panose="02070309020205020404" pitchFamily="49" charset="0"/>
                <a:sym typeface="Times New Roman"/>
              </a:rPr>
              <a:t>tile_dim</a:t>
            </a:r>
            <a:endParaRPr lang="en-US" sz="1400" dirty="0">
              <a:latin typeface="Courier New" panose="02070309020205020404" pitchFamily="49" charset="0"/>
              <a:ea typeface="Times New Roman"/>
              <a:cs typeface="Courier New" panose="02070309020205020404" pitchFamily="49" charset="0"/>
              <a:sym typeface="Times New Roman"/>
            </a:endParaRPr>
          </a:p>
        </p:txBody>
      </p:sp>
      <p:sp>
        <p:nvSpPr>
          <p:cNvPr id="60" name="Shape 120">
            <a:extLst>
              <a:ext uri="{FF2B5EF4-FFF2-40B4-BE49-F238E27FC236}">
                <a16:creationId xmlns:a16="http://schemas.microsoft.com/office/drawing/2014/main" id="{4CF762B6-D1C8-0840-8566-72EF0E883927}"/>
              </a:ext>
            </a:extLst>
          </p:cNvPr>
          <p:cNvSpPr txBox="1"/>
          <p:nvPr/>
        </p:nvSpPr>
        <p:spPr>
          <a:xfrm rot="16200000">
            <a:off x="2697319" y="4808666"/>
            <a:ext cx="932901" cy="231538"/>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1400" dirty="0" err="1">
                <a:latin typeface="Courier New" panose="02070309020205020404" pitchFamily="49" charset="0"/>
                <a:ea typeface="Times New Roman"/>
                <a:cs typeface="Courier New" panose="02070309020205020404" pitchFamily="49" charset="0"/>
                <a:sym typeface="Times New Roman"/>
              </a:rPr>
              <a:t>tile_dim</a:t>
            </a:r>
            <a:endParaRPr lang="en-US" sz="1400" dirty="0">
              <a:latin typeface="Courier New" panose="02070309020205020404" pitchFamily="49" charset="0"/>
              <a:ea typeface="Times New Roman"/>
              <a:cs typeface="Courier New" panose="02070309020205020404" pitchFamily="49" charset="0"/>
              <a:sym typeface="Times New Roman"/>
            </a:endParaRPr>
          </a:p>
        </p:txBody>
      </p:sp>
      <p:sp>
        <p:nvSpPr>
          <p:cNvPr id="61" name="Shape 216">
            <a:extLst>
              <a:ext uri="{FF2B5EF4-FFF2-40B4-BE49-F238E27FC236}">
                <a16:creationId xmlns:a16="http://schemas.microsoft.com/office/drawing/2014/main" id="{BA2D8D25-7A8B-EC4E-9FC2-7DCE6A5DF529}"/>
              </a:ext>
            </a:extLst>
          </p:cNvPr>
          <p:cNvSpPr txBox="1"/>
          <p:nvPr/>
        </p:nvSpPr>
        <p:spPr>
          <a:xfrm>
            <a:off x="6781800" y="4455808"/>
            <a:ext cx="814574" cy="879583"/>
          </a:xfrm>
          <a:prstGeom prst="rect">
            <a:avLst/>
          </a:prstGeom>
          <a:solidFill>
            <a:schemeClr val="accent1">
              <a:lumMod val="60000"/>
              <a:lumOff val="40000"/>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62" name="Shape 216">
            <a:extLst>
              <a:ext uri="{FF2B5EF4-FFF2-40B4-BE49-F238E27FC236}">
                <a16:creationId xmlns:a16="http://schemas.microsoft.com/office/drawing/2014/main" id="{366ACF5D-B8ED-4649-B78A-E94BC227FB0B}"/>
              </a:ext>
            </a:extLst>
          </p:cNvPr>
          <p:cNvSpPr txBox="1"/>
          <p:nvPr/>
        </p:nvSpPr>
        <p:spPr>
          <a:xfrm>
            <a:off x="6781800" y="4455808"/>
            <a:ext cx="814574" cy="879583"/>
          </a:xfrm>
          <a:prstGeom prst="rect">
            <a:avLst/>
          </a:prstGeom>
          <a:solidFill>
            <a:schemeClr val="accent1">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63" name="Shape 122">
            <a:extLst>
              <a:ext uri="{FF2B5EF4-FFF2-40B4-BE49-F238E27FC236}">
                <a16:creationId xmlns:a16="http://schemas.microsoft.com/office/drawing/2014/main" id="{86272C85-1C9A-3443-87E2-8B1DBE84C24D}"/>
              </a:ext>
            </a:extLst>
          </p:cNvPr>
          <p:cNvSpPr txBox="1"/>
          <p:nvPr/>
        </p:nvSpPr>
        <p:spPr>
          <a:xfrm>
            <a:off x="7212974" y="4446911"/>
            <a:ext cx="430881"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err="1">
                <a:latin typeface="Courier New" panose="02070309020205020404" pitchFamily="49" charset="0"/>
                <a:ea typeface="Palatino"/>
                <a:cs typeface="Courier New" panose="02070309020205020404" pitchFamily="49" charset="0"/>
                <a:sym typeface="Palatino"/>
              </a:rPr>
              <a:t>i</a:t>
            </a:r>
            <a:endParaRPr lang="en-US" dirty="0">
              <a:latin typeface="Courier New" panose="02070309020205020404" pitchFamily="49" charset="0"/>
              <a:ea typeface="Palatino"/>
              <a:cs typeface="Courier New" panose="02070309020205020404" pitchFamily="49" charset="0"/>
              <a:sym typeface="Palatino"/>
            </a:endParaRPr>
          </a:p>
        </p:txBody>
      </p:sp>
      <p:sp>
        <p:nvSpPr>
          <p:cNvPr id="64" name="Shape 123">
            <a:extLst>
              <a:ext uri="{FF2B5EF4-FFF2-40B4-BE49-F238E27FC236}">
                <a16:creationId xmlns:a16="http://schemas.microsoft.com/office/drawing/2014/main" id="{D4A59185-92E8-6E4A-836C-CEBD6DBDAE71}"/>
              </a:ext>
            </a:extLst>
          </p:cNvPr>
          <p:cNvSpPr txBox="1"/>
          <p:nvPr/>
        </p:nvSpPr>
        <p:spPr>
          <a:xfrm>
            <a:off x="6709086" y="4924436"/>
            <a:ext cx="418828"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j</a:t>
            </a:r>
          </a:p>
        </p:txBody>
      </p:sp>
      <p:sp>
        <p:nvSpPr>
          <p:cNvPr id="66" name="TextBox 65">
            <a:extLst>
              <a:ext uri="{FF2B5EF4-FFF2-40B4-BE49-F238E27FC236}">
                <a16:creationId xmlns:a16="http://schemas.microsoft.com/office/drawing/2014/main" id="{C8F294CD-E532-2249-AF8B-8D8AEA9D1D69}"/>
              </a:ext>
            </a:extLst>
          </p:cNvPr>
          <p:cNvSpPr txBox="1"/>
          <p:nvPr/>
        </p:nvSpPr>
        <p:spPr>
          <a:xfrm>
            <a:off x="218090" y="6381328"/>
            <a:ext cx="7848623" cy="438582"/>
          </a:xfrm>
          <a:prstGeom prst="rect">
            <a:avLst/>
          </a:prstGeom>
          <a:noFill/>
        </p:spPr>
        <p:txBody>
          <a:bodyPr wrap="none" rtlCol="0">
            <a:spAutoFit/>
          </a:bodyPr>
          <a:lstStyle/>
          <a:p>
            <a:pPr lvl="0">
              <a:defRPr/>
            </a:pPr>
            <a:r>
              <a:rPr lang="en-US" sz="750" dirty="0"/>
              <a:t>Lam+, "The cache performance and optimizations of blocked algorithms," ASPLOS 1991. </a:t>
            </a:r>
            <a:r>
              <a:rPr lang="en-US" sz="750" dirty="0">
                <a:hlinkClick r:id="rId3"/>
              </a:rPr>
              <a:t>https://doi.org/10.1145/106972.106981</a:t>
            </a:r>
            <a:endParaRPr lang="en-US" sz="750" dirty="0"/>
          </a:p>
          <a:p>
            <a:pPr lvl="0">
              <a:defRPr/>
            </a:pPr>
            <a:r>
              <a:rPr lang="en-US" sz="750" dirty="0"/>
              <a:t>Bansal+, "Chapter 15 - Fast Matrix Computations on Heterogeneous Streams," in "High Performance Parallelism Pearls", 2015. </a:t>
            </a:r>
            <a:r>
              <a:rPr lang="en-US" sz="750" dirty="0">
                <a:hlinkClick r:id="rId4"/>
              </a:rPr>
              <a:t>https://doi.org/10.1016/B978-0-12-803819-2.00011-2</a:t>
            </a:r>
            <a:endParaRPr lang="en-US" sz="750" dirty="0"/>
          </a:p>
          <a:p>
            <a:pPr lvl="0">
              <a:defRPr/>
            </a:pPr>
            <a:r>
              <a:rPr lang="en-US" sz="750" dirty="0"/>
              <a:t>Kirk &amp; </a:t>
            </a:r>
            <a:r>
              <a:rPr lang="en-US" sz="750" dirty="0" err="1"/>
              <a:t>Hwu</a:t>
            </a:r>
            <a:r>
              <a:rPr lang="en-US" sz="750" dirty="0"/>
              <a:t>, "Chapter 5 - Performance considerations," in "Programming Massively Parallel Processors (Third Edition)", 2017. </a:t>
            </a:r>
            <a:r>
              <a:rPr lang="en-US" sz="750" dirty="0">
                <a:hlinkClick r:id="rId5"/>
              </a:rPr>
              <a:t>https://doi.org/10.1016/B978-0-12-811986-0.00005-4</a:t>
            </a:r>
            <a:endParaRPr lang="en-US" sz="750" dirty="0"/>
          </a:p>
        </p:txBody>
      </p:sp>
    </p:spTree>
    <p:extLst>
      <p:ext uri="{BB962C8B-B14F-4D97-AF65-F5344CB8AC3E}">
        <p14:creationId xmlns:p14="http://schemas.microsoft.com/office/powerpoint/2010/main" val="2939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9" grpId="0"/>
      <p:bldP spid="60" grpId="0"/>
      <p:bldP spid="61" grpId="0" animBg="1"/>
      <p:bldP spid="6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a:extLst>
              <a:ext uri="{FF2B5EF4-FFF2-40B4-BE49-F238E27FC236}">
                <a16:creationId xmlns:a16="http://schemas.microsoft.com/office/drawing/2014/main" id="{16B53E08-421B-7A45-8C30-E6FB197D67F0}"/>
              </a:ext>
            </a:extLst>
          </p:cNvPr>
          <p:cNvSpPr>
            <a:spLocks noGrp="1" noChangeArrowheads="1"/>
          </p:cNvSpPr>
          <p:nvPr>
            <p:ph type="title"/>
          </p:nvPr>
        </p:nvSpPr>
        <p:spPr/>
        <p:txBody>
          <a:bodyPr/>
          <a:lstStyle/>
          <a:p>
            <a:r>
              <a:rPr lang="en-US" altLang="en-US" dirty="0">
                <a:ea typeface="ＭＳ Ｐゴシック" panose="020B0600070205080204" pitchFamily="34" charset="-128"/>
              </a:rPr>
              <a:t>Tiled Matrix Multiplication (II)</a:t>
            </a:r>
          </a:p>
        </p:txBody>
      </p:sp>
      <p:sp>
        <p:nvSpPr>
          <p:cNvPr id="35843" name="Content Placeholder 2">
            <a:extLst>
              <a:ext uri="{FF2B5EF4-FFF2-40B4-BE49-F238E27FC236}">
                <a16:creationId xmlns:a16="http://schemas.microsoft.com/office/drawing/2014/main" id="{7D554ED4-E9EE-AF40-8D7E-E9E980194DC4}"/>
              </a:ext>
            </a:extLst>
          </p:cNvPr>
          <p:cNvSpPr>
            <a:spLocks noGrp="1" noChangeArrowheads="1"/>
          </p:cNvSpPr>
          <p:nvPr>
            <p:ph idx="1"/>
          </p:nvPr>
        </p:nvSpPr>
        <p:spPr>
          <a:xfrm>
            <a:off x="228600" y="914400"/>
            <a:ext cx="8610600" cy="5486400"/>
          </a:xfrm>
        </p:spPr>
        <p:txBody>
          <a:bodyPr/>
          <a:lstStyle/>
          <a:p>
            <a:r>
              <a:rPr lang="en-US" altLang="en-US" dirty="0">
                <a:solidFill>
                  <a:srgbClr val="0432FF"/>
                </a:solidFill>
                <a:ea typeface="ＭＳ Ｐゴシック" panose="020B0600070205080204" pitchFamily="34" charset="-128"/>
              </a:rPr>
              <a:t>Tiled implementation</a:t>
            </a:r>
            <a:r>
              <a:rPr lang="en-US" altLang="en-US" dirty="0">
                <a:ea typeface="ＭＳ Ｐゴシック" panose="020B0600070205080204" pitchFamily="34" charset="-128"/>
              </a:rPr>
              <a:t> operates on submatrices (tiles or blocks) that fit fast memories (cache, scratchpad, RF)</a:t>
            </a:r>
            <a:endParaRPr lang="en-US" altLang="en-US" dirty="0">
              <a:solidFill>
                <a:srgbClr val="FF0000"/>
              </a:solidFill>
              <a:ea typeface="ＭＳ Ｐゴシック" panose="020B0600070205080204" pitchFamily="34" charset="-128"/>
            </a:endParaRPr>
          </a:p>
        </p:txBody>
      </p:sp>
      <p:sp>
        <p:nvSpPr>
          <p:cNvPr id="248835" name="Slide Number Placeholder 3">
            <a:extLst>
              <a:ext uri="{FF2B5EF4-FFF2-40B4-BE49-F238E27FC236}">
                <a16:creationId xmlns:a16="http://schemas.microsoft.com/office/drawing/2014/main" id="{CCE4354E-DC2C-8E49-A078-0EEB05C17B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2" name="TextBox 1">
            <a:extLst>
              <a:ext uri="{FF2B5EF4-FFF2-40B4-BE49-F238E27FC236}">
                <a16:creationId xmlns:a16="http://schemas.microsoft.com/office/drawing/2014/main" id="{D8C761A8-1BFB-A243-A6F4-CDBAACB54B37}"/>
              </a:ext>
            </a:extLst>
          </p:cNvPr>
          <p:cNvSpPr txBox="1"/>
          <p:nvPr/>
        </p:nvSpPr>
        <p:spPr>
          <a:xfrm>
            <a:off x="351742" y="1864126"/>
            <a:ext cx="6565484" cy="2462213"/>
          </a:xfrm>
          <a:prstGeom prst="rect">
            <a:avLst/>
          </a:prstGeom>
          <a:solidFill>
            <a:schemeClr val="accent1">
              <a:lumMod val="20000"/>
              <a:lumOff val="80000"/>
            </a:schemeClr>
          </a:solidFill>
          <a:ln>
            <a:solidFill>
              <a:schemeClr val="accent1"/>
            </a:solidFill>
          </a:ln>
        </p:spPr>
        <p:txBody>
          <a:bodyPr wrap="square" rtlCol="0">
            <a:spAutoFit/>
          </a:bodyPr>
          <a:lstStyle/>
          <a:p>
            <a:r>
              <a:rPr lang="en-US" sz="1400" dirty="0">
                <a:solidFill>
                  <a:schemeClr val="bg1">
                    <a:lumMod val="50000"/>
                  </a:schemeClr>
                </a:solidFill>
                <a:latin typeface="Courier New" panose="02070309020205020404" pitchFamily="49" charset="0"/>
                <a:cs typeface="Courier New" panose="02070309020205020404" pitchFamily="49" charset="0"/>
              </a:rPr>
              <a:t>#define A(</a:t>
            </a:r>
            <a:r>
              <a:rPr lang="en-US" sz="1400" dirty="0" err="1">
                <a:solidFill>
                  <a:schemeClr val="bg1">
                    <a:lumMod val="50000"/>
                  </a:schemeClr>
                </a:solidFill>
                <a:latin typeface="Courier New" panose="02070309020205020404" pitchFamily="49" charset="0"/>
                <a:cs typeface="Courier New" panose="02070309020205020404" pitchFamily="49" charset="0"/>
              </a:rPr>
              <a:t>i,j</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matrix_A</a:t>
            </a:r>
            <a:r>
              <a:rPr lang="en-US" sz="1400" dirty="0">
                <a:solidFill>
                  <a:schemeClr val="bg1">
                    <a:lumMod val="50000"/>
                  </a:schemeClr>
                </a:solidFill>
                <a:latin typeface="Courier New" panose="02070309020205020404" pitchFamily="49" charset="0"/>
                <a:cs typeface="Courier New" panose="02070309020205020404" pitchFamily="49" charset="0"/>
              </a:rPr>
              <a:t>[</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P + j] </a:t>
            </a:r>
          </a:p>
          <a:p>
            <a:r>
              <a:rPr lang="en-US" sz="1400" dirty="0">
                <a:solidFill>
                  <a:schemeClr val="bg1">
                    <a:lumMod val="50000"/>
                  </a:schemeClr>
                </a:solidFill>
                <a:latin typeface="Courier New" panose="02070309020205020404" pitchFamily="49" charset="0"/>
                <a:cs typeface="Courier New" panose="02070309020205020404" pitchFamily="49" charset="0"/>
              </a:rPr>
              <a:t>#define B(</a:t>
            </a:r>
            <a:r>
              <a:rPr lang="en-US" sz="1400" dirty="0" err="1">
                <a:solidFill>
                  <a:schemeClr val="bg1">
                    <a:lumMod val="50000"/>
                  </a:schemeClr>
                </a:solidFill>
                <a:latin typeface="Courier New" panose="02070309020205020404" pitchFamily="49" charset="0"/>
                <a:cs typeface="Courier New" panose="02070309020205020404" pitchFamily="49" charset="0"/>
              </a:rPr>
              <a:t>i,j</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matrix_B</a:t>
            </a:r>
            <a:r>
              <a:rPr lang="en-US" sz="1400" dirty="0">
                <a:solidFill>
                  <a:schemeClr val="bg1">
                    <a:lumMod val="50000"/>
                  </a:schemeClr>
                </a:solidFill>
                <a:latin typeface="Courier New" panose="02070309020205020404" pitchFamily="49" charset="0"/>
                <a:cs typeface="Courier New" panose="02070309020205020404" pitchFamily="49" charset="0"/>
              </a:rPr>
              <a:t>[</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N + j] </a:t>
            </a:r>
          </a:p>
          <a:p>
            <a:r>
              <a:rPr lang="en-US" sz="1400" dirty="0">
                <a:solidFill>
                  <a:schemeClr val="bg1">
                    <a:lumMod val="50000"/>
                  </a:schemeClr>
                </a:solidFill>
                <a:latin typeface="Courier New" panose="02070309020205020404" pitchFamily="49" charset="0"/>
                <a:cs typeface="Courier New" panose="02070309020205020404" pitchFamily="49" charset="0"/>
              </a:rPr>
              <a:t>#define C(</a:t>
            </a:r>
            <a:r>
              <a:rPr lang="en-US" sz="1400" dirty="0" err="1">
                <a:solidFill>
                  <a:schemeClr val="bg1">
                    <a:lumMod val="50000"/>
                  </a:schemeClr>
                </a:solidFill>
                <a:latin typeface="Courier New" panose="02070309020205020404" pitchFamily="49" charset="0"/>
                <a:cs typeface="Courier New" panose="02070309020205020404" pitchFamily="49" charset="0"/>
              </a:rPr>
              <a:t>i,j</a:t>
            </a:r>
            <a:r>
              <a:rPr lang="en-US" sz="1400" dirty="0">
                <a:solidFill>
                  <a:schemeClr val="bg1">
                    <a:lumMod val="50000"/>
                  </a:schemeClr>
                </a:solidFill>
                <a:latin typeface="Courier New" panose="02070309020205020404" pitchFamily="49" charset="0"/>
                <a:cs typeface="Courier New" panose="02070309020205020404" pitchFamily="49" charset="0"/>
              </a:rPr>
              <a:t>) </a:t>
            </a:r>
            <a:r>
              <a:rPr lang="en-US" sz="1400" dirty="0" err="1">
                <a:solidFill>
                  <a:schemeClr val="bg1">
                    <a:lumMod val="50000"/>
                  </a:schemeClr>
                </a:solidFill>
                <a:latin typeface="Courier New" panose="02070309020205020404" pitchFamily="49" charset="0"/>
                <a:cs typeface="Courier New" panose="02070309020205020404" pitchFamily="49" charset="0"/>
              </a:rPr>
              <a:t>matrix_C</a:t>
            </a:r>
            <a:r>
              <a:rPr lang="en-US" sz="1400" dirty="0">
                <a:solidFill>
                  <a:schemeClr val="bg1">
                    <a:lumMod val="50000"/>
                  </a:schemeClr>
                </a:solidFill>
                <a:latin typeface="Courier New" panose="02070309020205020404" pitchFamily="49" charset="0"/>
                <a:cs typeface="Courier New" panose="02070309020205020404" pitchFamily="49" charset="0"/>
              </a:rPr>
              <a:t>[</a:t>
            </a:r>
            <a:r>
              <a:rPr lang="en-US" sz="1400" dirty="0" err="1">
                <a:solidFill>
                  <a:schemeClr val="bg1">
                    <a:lumMod val="50000"/>
                  </a:schemeClr>
                </a:solidFill>
                <a:latin typeface="Courier New" panose="02070309020205020404" pitchFamily="49" charset="0"/>
                <a:cs typeface="Courier New" panose="02070309020205020404" pitchFamily="49" charset="0"/>
              </a:rPr>
              <a:t>i</a:t>
            </a:r>
            <a:r>
              <a:rPr lang="en-US" sz="1400" dirty="0">
                <a:solidFill>
                  <a:schemeClr val="bg1">
                    <a:lumMod val="50000"/>
                  </a:schemeClr>
                </a:solidFill>
                <a:latin typeface="Courier New" panose="02070309020205020404" pitchFamily="49" charset="0"/>
                <a:cs typeface="Courier New" panose="02070309020205020404" pitchFamily="49" charset="0"/>
              </a:rPr>
              <a:t> * N + j]</a:t>
            </a:r>
          </a:p>
          <a:p>
            <a:endParaRPr lang="en-US" sz="1400" dirty="0">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for (I = 0; I &lt; M; I += </a:t>
            </a:r>
            <a:r>
              <a:rPr lang="en-US" sz="1400" dirty="0" err="1">
                <a:latin typeface="Courier New" panose="02070309020205020404" pitchFamily="49" charset="0"/>
                <a:cs typeface="Courier New" panose="02070309020205020404" pitchFamily="49" charset="0"/>
              </a:rPr>
              <a:t>tile_dim</a:t>
            </a:r>
            <a:r>
              <a:rPr lang="en-US" sz="1400" dirty="0">
                <a:latin typeface="Courier New" panose="02070309020205020404" pitchFamily="49" charset="0"/>
                <a:cs typeface="Courier New" panose="02070309020205020404" pitchFamily="49" charset="0"/>
              </a:rPr>
              <a:t>){</a:t>
            </a:r>
          </a:p>
          <a:p>
            <a:r>
              <a:rPr lang="en-US" sz="1400" dirty="0">
                <a:latin typeface="Courier New" panose="02070309020205020404" pitchFamily="49" charset="0"/>
                <a:cs typeface="Courier New" panose="02070309020205020404" pitchFamily="49" charset="0"/>
              </a:rPr>
              <a:t>    for (J = 0; J &lt; N; J += </a:t>
            </a:r>
            <a:r>
              <a:rPr lang="en-US" sz="1400" dirty="0" err="1">
                <a:latin typeface="Courier New" panose="02070309020205020404" pitchFamily="49" charset="0"/>
                <a:cs typeface="Courier New" panose="02070309020205020404" pitchFamily="49" charset="0"/>
              </a:rPr>
              <a:t>tile_dim</a:t>
            </a:r>
            <a:r>
              <a:rPr lang="en-US" sz="1400" dirty="0">
                <a:latin typeface="Courier New" panose="02070309020205020404" pitchFamily="49" charset="0"/>
                <a:cs typeface="Courier New" panose="02070309020205020404" pitchFamily="49" charset="0"/>
              </a:rPr>
              <a:t>){ </a:t>
            </a:r>
            <a:endParaRPr lang="en-US" sz="1400" dirty="0">
              <a:solidFill>
                <a:schemeClr val="bg1">
                  <a:lumMod val="50000"/>
                </a:schemeClr>
              </a:solidFill>
              <a:latin typeface="Courier New" panose="02070309020205020404" pitchFamily="49" charset="0"/>
              <a:cs typeface="Courier New" panose="02070309020205020404" pitchFamily="49" charset="0"/>
            </a:endParaRPr>
          </a:p>
          <a:p>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Set_to_zero</a:t>
            </a:r>
            <a:r>
              <a:rPr lang="en-US" sz="1400" dirty="0">
                <a:latin typeface="Courier New" panose="02070309020205020404" pitchFamily="49" charset="0"/>
                <a:cs typeface="Courier New" panose="02070309020205020404" pitchFamily="49" charset="0"/>
              </a:rPr>
              <a:t>(&amp;C(I, J)); </a:t>
            </a:r>
            <a:r>
              <a:rPr lang="en-US" sz="1400" dirty="0">
                <a:solidFill>
                  <a:schemeClr val="bg1">
                    <a:lumMod val="50000"/>
                  </a:schemeClr>
                </a:solidFill>
                <a:latin typeface="Courier New" panose="02070309020205020404" pitchFamily="49" charset="0"/>
                <a:cs typeface="Courier New" panose="02070309020205020404" pitchFamily="49" charset="0"/>
              </a:rPr>
              <a:t>// Set to zero </a:t>
            </a:r>
          </a:p>
          <a:p>
            <a:r>
              <a:rPr lang="en-US" sz="1400" dirty="0">
                <a:latin typeface="Courier New" panose="02070309020205020404" pitchFamily="49" charset="0"/>
                <a:cs typeface="Courier New" panose="02070309020205020404" pitchFamily="49" charset="0"/>
              </a:rPr>
              <a:t>        for (K = 0; K &lt; P; K += </a:t>
            </a:r>
            <a:r>
              <a:rPr lang="en-US" sz="1400" dirty="0" err="1">
                <a:latin typeface="Courier New" panose="02070309020205020404" pitchFamily="49" charset="0"/>
                <a:cs typeface="Courier New" panose="02070309020205020404" pitchFamily="49" charset="0"/>
              </a:rPr>
              <a:t>tile_dim</a:t>
            </a:r>
            <a:r>
              <a:rPr lang="en-US" sz="1400" dirty="0">
                <a:latin typeface="Courier New" panose="02070309020205020404" pitchFamily="49" charset="0"/>
                <a:cs typeface="Courier New" panose="02070309020205020404" pitchFamily="49" charset="0"/>
              </a:rPr>
              <a:t>) </a:t>
            </a:r>
          </a:p>
          <a:p>
            <a:r>
              <a:rPr lang="en-US" sz="1400" dirty="0">
                <a:latin typeface="Courier New" panose="02070309020205020404" pitchFamily="49" charset="0"/>
                <a:cs typeface="Courier New" panose="02070309020205020404" pitchFamily="49" charset="0"/>
              </a:rPr>
              <a:t>            </a:t>
            </a:r>
            <a:r>
              <a:rPr lang="en-US" sz="1400" dirty="0" err="1">
                <a:latin typeface="Courier New" panose="02070309020205020404" pitchFamily="49" charset="0"/>
                <a:cs typeface="Courier New" panose="02070309020205020404" pitchFamily="49" charset="0"/>
              </a:rPr>
              <a:t>Multiply_tiles</a:t>
            </a:r>
            <a:r>
              <a:rPr lang="en-US" sz="1400" dirty="0">
                <a:latin typeface="Courier New" panose="02070309020205020404" pitchFamily="49" charset="0"/>
                <a:cs typeface="Courier New" panose="02070309020205020404" pitchFamily="49" charset="0"/>
              </a:rPr>
              <a:t>(&amp;C(I, J), &amp;A(I, K), &amp;B(K, J)); </a:t>
            </a:r>
          </a:p>
          <a:p>
            <a:r>
              <a:rPr lang="en-US" sz="1400" dirty="0">
                <a:latin typeface="Courier New" panose="02070309020205020404" pitchFamily="49" charset="0"/>
                <a:cs typeface="Courier New" panose="02070309020205020404" pitchFamily="49" charset="0"/>
              </a:rPr>
              <a:t>    } </a:t>
            </a:r>
          </a:p>
          <a:p>
            <a:r>
              <a:rPr lang="en-US" sz="1400" dirty="0">
                <a:latin typeface="Courier New" panose="02070309020205020404" pitchFamily="49" charset="0"/>
                <a:cs typeface="Courier New" panose="02070309020205020404" pitchFamily="49" charset="0"/>
              </a:rPr>
              <a:t>} </a:t>
            </a:r>
          </a:p>
        </p:txBody>
      </p:sp>
      <p:cxnSp>
        <p:nvCxnSpPr>
          <p:cNvPr id="5" name="Straight Arrow Connector 4">
            <a:extLst>
              <a:ext uri="{FF2B5EF4-FFF2-40B4-BE49-F238E27FC236}">
                <a16:creationId xmlns:a16="http://schemas.microsoft.com/office/drawing/2014/main" id="{84C606CB-C78B-EA45-A933-069B20DC53BA}"/>
              </a:ext>
            </a:extLst>
          </p:cNvPr>
          <p:cNvCxnSpPr>
            <a:cxnSpLocks/>
          </p:cNvCxnSpPr>
          <p:nvPr/>
        </p:nvCxnSpPr>
        <p:spPr bwMode="auto">
          <a:xfrm flipH="1">
            <a:off x="3073299" y="3882927"/>
            <a:ext cx="1143000" cy="914400"/>
          </a:xfrm>
          <a:prstGeom prst="straightConnector1">
            <a:avLst/>
          </a:prstGeom>
          <a:solidFill>
            <a:srgbClr val="C0C0C0"/>
          </a:solidFill>
          <a:ln w="25400" cap="flat" cmpd="sng" algn="ctr">
            <a:solidFill>
              <a:srgbClr val="00B050"/>
            </a:solidFill>
            <a:prstDash val="solid"/>
            <a:round/>
            <a:headEnd type="none" w="med" len="med"/>
            <a:tailEnd type="triangle"/>
          </a:ln>
          <a:effectLst/>
        </p:spPr>
      </p:cxnSp>
      <p:sp>
        <p:nvSpPr>
          <p:cNvPr id="32" name="TextBox 31">
            <a:extLst>
              <a:ext uri="{FF2B5EF4-FFF2-40B4-BE49-F238E27FC236}">
                <a16:creationId xmlns:a16="http://schemas.microsoft.com/office/drawing/2014/main" id="{E0EA9DDE-20F6-3747-8FBF-189C111A531A}"/>
              </a:ext>
            </a:extLst>
          </p:cNvPr>
          <p:cNvSpPr txBox="1"/>
          <p:nvPr/>
        </p:nvSpPr>
        <p:spPr>
          <a:xfrm>
            <a:off x="319889" y="4833790"/>
            <a:ext cx="4452202" cy="646331"/>
          </a:xfrm>
          <a:prstGeom prst="rect">
            <a:avLst/>
          </a:prstGeom>
          <a:noFill/>
        </p:spPr>
        <p:txBody>
          <a:bodyPr wrap="square" rtlCol="0">
            <a:spAutoFit/>
          </a:bodyPr>
          <a:lstStyle/>
          <a:p>
            <a:r>
              <a:rPr lang="en-US" dirty="0">
                <a:solidFill>
                  <a:srgbClr val="00B050"/>
                </a:solidFill>
              </a:rPr>
              <a:t>Multiply small submatrices (tiles or blocks) </a:t>
            </a:r>
            <a:r>
              <a:rPr lang="en-US" dirty="0"/>
              <a:t>of size </a:t>
            </a:r>
            <a:r>
              <a:rPr lang="en-US" dirty="0" err="1">
                <a:latin typeface="Courier New" panose="02070309020205020404" pitchFamily="49" charset="0"/>
                <a:cs typeface="Courier New" panose="02070309020205020404" pitchFamily="49" charset="0"/>
              </a:rPr>
              <a:t>tile_dim</a:t>
            </a:r>
            <a:r>
              <a:rPr lang="en-US" dirty="0">
                <a:latin typeface="Courier New" panose="02070309020205020404" pitchFamily="49" charset="0"/>
                <a:cs typeface="Courier New" panose="02070309020205020404" pitchFamily="49" charset="0"/>
              </a:rPr>
              <a:t> x </a:t>
            </a:r>
            <a:r>
              <a:rPr lang="en-US" dirty="0" err="1">
                <a:latin typeface="Courier New" panose="02070309020205020404" pitchFamily="49" charset="0"/>
                <a:cs typeface="Courier New" panose="02070309020205020404" pitchFamily="49" charset="0"/>
              </a:rPr>
              <a:t>tile_dim</a:t>
            </a:r>
            <a:endParaRPr lang="en-US" dirty="0">
              <a:solidFill>
                <a:srgbClr val="FF0000"/>
              </a:solidFill>
              <a:latin typeface="Courier New" panose="02070309020205020404" pitchFamily="49" charset="0"/>
              <a:cs typeface="Courier New" panose="02070309020205020404" pitchFamily="49" charset="0"/>
            </a:endParaRPr>
          </a:p>
        </p:txBody>
      </p:sp>
      <p:grpSp>
        <p:nvGrpSpPr>
          <p:cNvPr id="4" name="Group 3">
            <a:extLst>
              <a:ext uri="{FF2B5EF4-FFF2-40B4-BE49-F238E27FC236}">
                <a16:creationId xmlns:a16="http://schemas.microsoft.com/office/drawing/2014/main" id="{26AFC1BE-6C7A-D14E-A799-A7288626AE94}"/>
              </a:ext>
            </a:extLst>
          </p:cNvPr>
          <p:cNvGrpSpPr>
            <a:grpSpLocks noChangeAspect="1"/>
          </p:cNvGrpSpPr>
          <p:nvPr/>
        </p:nvGrpSpPr>
        <p:grpSpPr>
          <a:xfrm>
            <a:off x="5098271" y="2743200"/>
            <a:ext cx="4045729" cy="3600000"/>
            <a:chOff x="533401" y="1066801"/>
            <a:chExt cx="5664021" cy="5040000"/>
          </a:xfrm>
        </p:grpSpPr>
        <p:sp>
          <p:nvSpPr>
            <p:cNvPr id="34" name="Shape 104">
              <a:extLst>
                <a:ext uri="{FF2B5EF4-FFF2-40B4-BE49-F238E27FC236}">
                  <a16:creationId xmlns:a16="http://schemas.microsoft.com/office/drawing/2014/main" id="{9597BFB7-8D42-3441-904F-5BB1CE095100}"/>
                </a:ext>
              </a:extLst>
            </p:cNvPr>
            <p:cNvSpPr txBox="1"/>
            <p:nvPr/>
          </p:nvSpPr>
          <p:spPr>
            <a:xfrm>
              <a:off x="992187" y="3453223"/>
              <a:ext cx="2342733" cy="234273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A</a:t>
              </a:r>
            </a:p>
          </p:txBody>
        </p:sp>
        <p:sp>
          <p:nvSpPr>
            <p:cNvPr id="35" name="Shape 105">
              <a:extLst>
                <a:ext uri="{FF2B5EF4-FFF2-40B4-BE49-F238E27FC236}">
                  <a16:creationId xmlns:a16="http://schemas.microsoft.com/office/drawing/2014/main" id="{73A8DB43-498C-A641-8E08-9D8F0A7F3B2F}"/>
                </a:ext>
              </a:extLst>
            </p:cNvPr>
            <p:cNvSpPr txBox="1"/>
            <p:nvPr/>
          </p:nvSpPr>
          <p:spPr>
            <a:xfrm>
              <a:off x="3377104" y="1066801"/>
              <a:ext cx="2342731" cy="2342733"/>
            </a:xfrm>
            <a:prstGeom prst="rect">
              <a:avLst/>
            </a:prstGeom>
            <a:solidFill>
              <a:schemeClr val="accent2">
                <a:lumMod val="20000"/>
                <a:lumOff val="8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B</a:t>
              </a:r>
            </a:p>
          </p:txBody>
        </p:sp>
        <p:sp>
          <p:nvSpPr>
            <p:cNvPr id="36" name="Shape 106">
              <a:extLst>
                <a:ext uri="{FF2B5EF4-FFF2-40B4-BE49-F238E27FC236}">
                  <a16:creationId xmlns:a16="http://schemas.microsoft.com/office/drawing/2014/main" id="{47CAC158-29DB-7546-A1E7-124CCD174C89}"/>
                </a:ext>
              </a:extLst>
            </p:cNvPr>
            <p:cNvSpPr txBox="1"/>
            <p:nvPr/>
          </p:nvSpPr>
          <p:spPr>
            <a:xfrm>
              <a:off x="3377104" y="3453223"/>
              <a:ext cx="2342731" cy="2342733"/>
            </a:xfrm>
            <a:prstGeom prst="rect">
              <a:avLst/>
            </a:prstGeom>
            <a:solidFill>
              <a:schemeClr val="accent2">
                <a:lumMod val="60000"/>
                <a:lumOff val="40000"/>
              </a:schemeClr>
            </a:solidFill>
            <a:ln w="9525" cap="flat" cmpd="sng">
              <a:solidFill>
                <a:srgbClr val="969696"/>
              </a:solidFill>
              <a:prstDash val="solid"/>
              <a:miter/>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000" b="1" dirty="0">
                  <a:latin typeface="Arial"/>
                  <a:ea typeface="Arial"/>
                  <a:cs typeface="Arial"/>
                  <a:sym typeface="Arial"/>
                </a:rPr>
                <a:t>C</a:t>
              </a:r>
            </a:p>
          </p:txBody>
        </p:sp>
        <p:sp>
          <p:nvSpPr>
            <p:cNvPr id="37" name="Shape 107">
              <a:extLst>
                <a:ext uri="{FF2B5EF4-FFF2-40B4-BE49-F238E27FC236}">
                  <a16:creationId xmlns:a16="http://schemas.microsoft.com/office/drawing/2014/main" id="{A9CB02FF-EBD7-E943-B5A7-05935856F42D}"/>
                </a:ext>
              </a:extLst>
            </p:cNvPr>
            <p:cNvSpPr txBox="1"/>
            <p:nvPr/>
          </p:nvSpPr>
          <p:spPr>
            <a:xfrm>
              <a:off x="4666737" y="1072827"/>
              <a:ext cx="43388" cy="2323218"/>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38" name="Shape 108">
              <a:extLst>
                <a:ext uri="{FF2B5EF4-FFF2-40B4-BE49-F238E27FC236}">
                  <a16:creationId xmlns:a16="http://schemas.microsoft.com/office/drawing/2014/main" id="{19E72F2E-2556-E242-8969-333BB08653DE}"/>
                </a:ext>
              </a:extLst>
            </p:cNvPr>
            <p:cNvCxnSpPr>
              <a:cxnSpLocks/>
              <a:endCxn id="51" idx="3"/>
            </p:cNvCxnSpPr>
            <p:nvPr/>
          </p:nvCxnSpPr>
          <p:spPr>
            <a:xfrm>
              <a:off x="4707414" y="3453223"/>
              <a:ext cx="24104" cy="1254981"/>
            </a:xfrm>
            <a:prstGeom prst="straightConnector1">
              <a:avLst/>
            </a:prstGeom>
            <a:noFill/>
            <a:ln w="9525" cap="flat" cmpd="sng">
              <a:solidFill>
                <a:srgbClr val="969696"/>
              </a:solidFill>
              <a:prstDash val="dash"/>
              <a:round/>
              <a:headEnd type="none" w="med" len="med"/>
              <a:tailEnd type="none" w="med" len="med"/>
            </a:ln>
          </p:spPr>
        </p:cxnSp>
        <p:cxnSp>
          <p:nvCxnSpPr>
            <p:cNvPr id="39" name="Shape 109">
              <a:extLst>
                <a:ext uri="{FF2B5EF4-FFF2-40B4-BE49-F238E27FC236}">
                  <a16:creationId xmlns:a16="http://schemas.microsoft.com/office/drawing/2014/main" id="{0B566D8B-8E5D-7944-AE8A-7045EE5E2452}"/>
                </a:ext>
              </a:extLst>
            </p:cNvPr>
            <p:cNvCxnSpPr>
              <a:cxnSpLocks/>
              <a:endCxn id="51" idx="1"/>
            </p:cNvCxnSpPr>
            <p:nvPr/>
          </p:nvCxnSpPr>
          <p:spPr>
            <a:xfrm>
              <a:off x="4666737" y="3453223"/>
              <a:ext cx="12053" cy="1254981"/>
            </a:xfrm>
            <a:prstGeom prst="straightConnector1">
              <a:avLst/>
            </a:prstGeom>
            <a:noFill/>
            <a:ln w="9525" cap="flat" cmpd="sng">
              <a:solidFill>
                <a:srgbClr val="969696"/>
              </a:solidFill>
              <a:prstDash val="dash"/>
              <a:round/>
              <a:headEnd type="none" w="med" len="med"/>
              <a:tailEnd type="none" w="med" len="med"/>
            </a:ln>
          </p:spPr>
        </p:cxnSp>
        <p:cxnSp>
          <p:nvCxnSpPr>
            <p:cNvPr id="40" name="Shape 110">
              <a:extLst>
                <a:ext uri="{FF2B5EF4-FFF2-40B4-BE49-F238E27FC236}">
                  <a16:creationId xmlns:a16="http://schemas.microsoft.com/office/drawing/2014/main" id="{F84856A2-FF8A-DC43-B4BB-8FB8A84E24B2}"/>
                </a:ext>
              </a:extLst>
            </p:cNvPr>
            <p:cNvCxnSpPr/>
            <p:nvPr/>
          </p:nvCxnSpPr>
          <p:spPr>
            <a:xfrm rot="10800000">
              <a:off x="3397053" y="5916169"/>
              <a:ext cx="2342731" cy="0"/>
            </a:xfrm>
            <a:prstGeom prst="straightConnector1">
              <a:avLst/>
            </a:prstGeom>
            <a:noFill/>
            <a:ln w="9525" cap="flat" cmpd="sng">
              <a:solidFill>
                <a:srgbClr val="000000"/>
              </a:solidFill>
              <a:prstDash val="solid"/>
              <a:round/>
              <a:headEnd type="triangle" w="lg" len="lg"/>
              <a:tailEnd type="triangle" w="lg" len="lg"/>
            </a:ln>
          </p:spPr>
        </p:cxnSp>
        <p:cxnSp>
          <p:nvCxnSpPr>
            <p:cNvPr id="41" name="Shape 115">
              <a:extLst>
                <a:ext uri="{FF2B5EF4-FFF2-40B4-BE49-F238E27FC236}">
                  <a16:creationId xmlns:a16="http://schemas.microsoft.com/office/drawing/2014/main" id="{D43A8B19-F181-8643-8584-11D93ED2DBDA}"/>
                </a:ext>
              </a:extLst>
            </p:cNvPr>
            <p:cNvCxnSpPr/>
            <p:nvPr/>
          </p:nvCxnSpPr>
          <p:spPr>
            <a:xfrm rot="10800000">
              <a:off x="5846021" y="1072827"/>
              <a:ext cx="6025" cy="2270417"/>
            </a:xfrm>
            <a:prstGeom prst="straightConnector1">
              <a:avLst/>
            </a:prstGeom>
            <a:noFill/>
            <a:ln w="9525" cap="flat" cmpd="sng">
              <a:solidFill>
                <a:srgbClr val="000000"/>
              </a:solidFill>
              <a:prstDash val="solid"/>
              <a:round/>
              <a:headEnd type="triangle" w="lg" len="lg"/>
              <a:tailEnd type="triangle" w="lg" len="lg"/>
            </a:ln>
          </p:spPr>
        </p:cxnSp>
        <p:cxnSp>
          <p:nvCxnSpPr>
            <p:cNvPr id="42" name="Shape 116">
              <a:extLst>
                <a:ext uri="{FF2B5EF4-FFF2-40B4-BE49-F238E27FC236}">
                  <a16:creationId xmlns:a16="http://schemas.microsoft.com/office/drawing/2014/main" id="{B611FAAB-F055-3948-81C1-1EE7A54D3715}"/>
                </a:ext>
              </a:extLst>
            </p:cNvPr>
            <p:cNvCxnSpPr/>
            <p:nvPr/>
          </p:nvCxnSpPr>
          <p:spPr>
            <a:xfrm rot="10800000">
              <a:off x="5843581" y="3464963"/>
              <a:ext cx="4519" cy="2342733"/>
            </a:xfrm>
            <a:prstGeom prst="straightConnector1">
              <a:avLst/>
            </a:prstGeom>
            <a:noFill/>
            <a:ln w="9525" cap="flat" cmpd="sng">
              <a:solidFill>
                <a:srgbClr val="000000"/>
              </a:solidFill>
              <a:prstDash val="solid"/>
              <a:round/>
              <a:headEnd type="triangle" w="lg" len="lg"/>
              <a:tailEnd type="triangle" w="lg" len="lg"/>
            </a:ln>
          </p:spPr>
        </p:cxnSp>
        <p:cxnSp>
          <p:nvCxnSpPr>
            <p:cNvPr id="43" name="Shape 117">
              <a:extLst>
                <a:ext uri="{FF2B5EF4-FFF2-40B4-BE49-F238E27FC236}">
                  <a16:creationId xmlns:a16="http://schemas.microsoft.com/office/drawing/2014/main" id="{4F86C0D1-87C3-6446-86AE-AE00EA7C686F}"/>
                </a:ext>
              </a:extLst>
            </p:cNvPr>
            <p:cNvCxnSpPr/>
            <p:nvPr/>
          </p:nvCxnSpPr>
          <p:spPr>
            <a:xfrm rot="10800000">
              <a:off x="992187" y="5911962"/>
              <a:ext cx="2342733" cy="0"/>
            </a:xfrm>
            <a:prstGeom prst="straightConnector1">
              <a:avLst/>
            </a:prstGeom>
            <a:noFill/>
            <a:ln w="9525" cap="flat" cmpd="sng">
              <a:solidFill>
                <a:srgbClr val="000000"/>
              </a:solidFill>
              <a:prstDash val="solid"/>
              <a:round/>
              <a:headEnd type="triangle" w="lg" len="lg"/>
              <a:tailEnd type="triangle" w="lg" len="lg"/>
            </a:ln>
          </p:spPr>
        </p:cxnSp>
        <p:sp>
          <p:nvSpPr>
            <p:cNvPr id="44" name="Shape 118">
              <a:extLst>
                <a:ext uri="{FF2B5EF4-FFF2-40B4-BE49-F238E27FC236}">
                  <a16:creationId xmlns:a16="http://schemas.microsoft.com/office/drawing/2014/main" id="{085C6E32-5A64-B446-8376-7B398BDA8230}"/>
                </a:ext>
              </a:extLst>
            </p:cNvPr>
            <p:cNvSpPr txBox="1"/>
            <p:nvPr/>
          </p:nvSpPr>
          <p:spPr>
            <a:xfrm>
              <a:off x="5763527" y="2094289"/>
              <a:ext cx="385684" cy="129565"/>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45" name="Shape 119">
              <a:extLst>
                <a:ext uri="{FF2B5EF4-FFF2-40B4-BE49-F238E27FC236}">
                  <a16:creationId xmlns:a16="http://schemas.microsoft.com/office/drawing/2014/main" id="{DB2C9A47-F1BB-D54F-A852-C02F5BCE547E}"/>
                </a:ext>
              </a:extLst>
            </p:cNvPr>
            <p:cNvSpPr txBox="1"/>
            <p:nvPr/>
          </p:nvSpPr>
          <p:spPr>
            <a:xfrm>
              <a:off x="5811738" y="4610277"/>
              <a:ext cx="385684" cy="129565"/>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M</a:t>
              </a:r>
            </a:p>
          </p:txBody>
        </p:sp>
        <p:sp>
          <p:nvSpPr>
            <p:cNvPr id="46" name="Shape 120">
              <a:extLst>
                <a:ext uri="{FF2B5EF4-FFF2-40B4-BE49-F238E27FC236}">
                  <a16:creationId xmlns:a16="http://schemas.microsoft.com/office/drawing/2014/main" id="{E80BFA99-E931-7C42-8ACA-43E4C2FA973A}"/>
                </a:ext>
              </a:extLst>
            </p:cNvPr>
            <p:cNvSpPr txBox="1"/>
            <p:nvPr/>
          </p:nvSpPr>
          <p:spPr>
            <a:xfrm>
              <a:off x="1894380" y="5931548"/>
              <a:ext cx="518761" cy="17525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P</a:t>
              </a:r>
            </a:p>
          </p:txBody>
        </p:sp>
        <p:sp>
          <p:nvSpPr>
            <p:cNvPr id="47" name="Shape 121">
              <a:extLst>
                <a:ext uri="{FF2B5EF4-FFF2-40B4-BE49-F238E27FC236}">
                  <a16:creationId xmlns:a16="http://schemas.microsoft.com/office/drawing/2014/main" id="{9D43BC57-FACC-C74E-B7F5-DC494DA82BA4}"/>
                </a:ext>
              </a:extLst>
            </p:cNvPr>
            <p:cNvSpPr txBox="1"/>
            <p:nvPr/>
          </p:nvSpPr>
          <p:spPr>
            <a:xfrm>
              <a:off x="4246515" y="5911962"/>
              <a:ext cx="518761" cy="175253"/>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dirty="0">
                  <a:latin typeface="Courier New" panose="02070309020205020404" pitchFamily="49" charset="0"/>
                  <a:ea typeface="Times New Roman"/>
                  <a:cs typeface="Courier New" panose="02070309020205020404" pitchFamily="49" charset="0"/>
                  <a:sym typeface="Times New Roman"/>
                </a:rPr>
                <a:t>N</a:t>
              </a:r>
            </a:p>
          </p:txBody>
        </p:sp>
        <p:sp>
          <p:nvSpPr>
            <p:cNvPr id="48" name="Shape 124">
              <a:extLst>
                <a:ext uri="{FF2B5EF4-FFF2-40B4-BE49-F238E27FC236}">
                  <a16:creationId xmlns:a16="http://schemas.microsoft.com/office/drawing/2014/main" id="{02D64E22-F4CF-3844-9AA1-A50A7CD34D2E}"/>
                </a:ext>
              </a:extLst>
            </p:cNvPr>
            <p:cNvSpPr txBox="1"/>
            <p:nvPr/>
          </p:nvSpPr>
          <p:spPr>
            <a:xfrm>
              <a:off x="992187" y="4682593"/>
              <a:ext cx="2342733" cy="52730"/>
            </a:xfrm>
            <a:prstGeom prst="rect">
              <a:avLst/>
            </a:prstGeom>
            <a:solidFill>
              <a:srgbClr val="FF7E79"/>
            </a:solidFill>
            <a:ln w="9525" cap="flat" cmpd="sng">
              <a:solidFill>
                <a:srgbClr val="969696"/>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cxnSp>
          <p:nvCxnSpPr>
            <p:cNvPr id="49" name="Shape 125">
              <a:extLst>
                <a:ext uri="{FF2B5EF4-FFF2-40B4-BE49-F238E27FC236}">
                  <a16:creationId xmlns:a16="http://schemas.microsoft.com/office/drawing/2014/main" id="{86A29219-6E05-2841-8A19-106BD338ED84}"/>
                </a:ext>
              </a:extLst>
            </p:cNvPr>
            <p:cNvCxnSpPr>
              <a:cxnSpLocks/>
            </p:cNvCxnSpPr>
            <p:nvPr/>
          </p:nvCxnSpPr>
          <p:spPr>
            <a:xfrm flipV="1">
              <a:off x="3387649" y="4724777"/>
              <a:ext cx="1267034" cy="12053"/>
            </a:xfrm>
            <a:prstGeom prst="straightConnector1">
              <a:avLst/>
            </a:prstGeom>
            <a:noFill/>
            <a:ln w="9525" cap="flat" cmpd="sng">
              <a:solidFill>
                <a:srgbClr val="969696"/>
              </a:solidFill>
              <a:prstDash val="dash"/>
              <a:round/>
              <a:headEnd type="none" w="med" len="med"/>
              <a:tailEnd type="none" w="med" len="med"/>
            </a:ln>
          </p:spPr>
        </p:cxnSp>
        <p:cxnSp>
          <p:nvCxnSpPr>
            <p:cNvPr id="50" name="Shape 126">
              <a:extLst>
                <a:ext uri="{FF2B5EF4-FFF2-40B4-BE49-F238E27FC236}">
                  <a16:creationId xmlns:a16="http://schemas.microsoft.com/office/drawing/2014/main" id="{B21960EB-34DE-1648-A4B2-80D6276EB293}"/>
                </a:ext>
              </a:extLst>
            </p:cNvPr>
            <p:cNvCxnSpPr>
              <a:cxnSpLocks/>
            </p:cNvCxnSpPr>
            <p:nvPr/>
          </p:nvCxnSpPr>
          <p:spPr>
            <a:xfrm>
              <a:off x="3387649" y="4688619"/>
              <a:ext cx="1310725" cy="0"/>
            </a:xfrm>
            <a:prstGeom prst="straightConnector1">
              <a:avLst/>
            </a:prstGeom>
            <a:noFill/>
            <a:ln w="9525" cap="flat" cmpd="sng">
              <a:solidFill>
                <a:srgbClr val="969696"/>
              </a:solidFill>
              <a:prstDash val="dash"/>
              <a:round/>
              <a:headEnd type="none" w="med" len="med"/>
              <a:tailEnd type="none" w="med" len="med"/>
            </a:ln>
          </p:spPr>
        </p:cxnSp>
        <p:sp>
          <p:nvSpPr>
            <p:cNvPr id="51" name="Shape 127">
              <a:extLst>
                <a:ext uri="{FF2B5EF4-FFF2-40B4-BE49-F238E27FC236}">
                  <a16:creationId xmlns:a16="http://schemas.microsoft.com/office/drawing/2014/main" id="{C2A32B2E-E833-4646-8E01-074C202D4DEC}"/>
                </a:ext>
              </a:extLst>
            </p:cNvPr>
            <p:cNvSpPr txBox="1"/>
            <p:nvPr/>
          </p:nvSpPr>
          <p:spPr>
            <a:xfrm>
              <a:off x="4678789" y="4682593"/>
              <a:ext cx="52729" cy="51223"/>
            </a:xfrm>
            <a:prstGeom prst="rect">
              <a:avLst/>
            </a:prstGeom>
            <a:solidFill>
              <a:srgbClr val="C00000"/>
            </a:solidFill>
            <a:ln w="19050" cap="flat" cmpd="sng">
              <a:solidFill>
                <a:srgbClr val="C00000"/>
              </a:solidFill>
              <a:prstDash val="solid"/>
              <a:miter/>
              <a:headEnd type="none" w="med" len="med"/>
              <a:tailEnd type="none" w="med" len="med"/>
            </a:ln>
          </p:spPr>
          <p:txBody>
            <a:bodyPr lIns="0" tIns="91425" rIns="0" bIns="0" anchor="t" anchorCtr="0">
              <a:noAutofit/>
            </a:bodyPr>
            <a:lstStyle/>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200">
                <a:solidFill>
                  <a:schemeClr val="dk1"/>
                </a:solidFill>
                <a:latin typeface="Times New Roman"/>
                <a:ea typeface="Times New Roman"/>
                <a:cs typeface="Times New Roman"/>
                <a:sym typeface="Times New Roman"/>
              </a:endParaRPr>
            </a:p>
            <a:p>
              <a:pPr marL="0" marR="0" lvl="0" indent="0" algn="l" rtl="0">
                <a:spcBef>
                  <a:spcPts val="0"/>
                </a:spcBef>
                <a:buNone/>
              </a:pPr>
              <a:endParaRPr sz="1800">
                <a:solidFill>
                  <a:schemeClr val="dk1"/>
                </a:solidFill>
                <a:latin typeface="Arial"/>
                <a:ea typeface="Arial"/>
                <a:cs typeface="Arial"/>
                <a:sym typeface="Arial"/>
              </a:endParaRPr>
            </a:p>
          </p:txBody>
        </p:sp>
        <p:sp>
          <p:nvSpPr>
            <p:cNvPr id="52" name="Shape 216">
              <a:extLst>
                <a:ext uri="{FF2B5EF4-FFF2-40B4-BE49-F238E27FC236}">
                  <a16:creationId xmlns:a16="http://schemas.microsoft.com/office/drawing/2014/main" id="{A26D472C-A25F-E34A-88B5-E1376621088F}"/>
                </a:ext>
              </a:extLst>
            </p:cNvPr>
            <p:cNvSpPr txBox="1"/>
            <p:nvPr/>
          </p:nvSpPr>
          <p:spPr>
            <a:xfrm>
              <a:off x="4271502" y="1082041"/>
              <a:ext cx="814574" cy="879583"/>
            </a:xfrm>
            <a:prstGeom prst="rect">
              <a:avLst/>
            </a:prstGeom>
            <a:solidFill>
              <a:schemeClr val="accent1">
                <a:lumMod val="40000"/>
                <a:lumOff val="60000"/>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3" name="Shape 216">
              <a:extLst>
                <a:ext uri="{FF2B5EF4-FFF2-40B4-BE49-F238E27FC236}">
                  <a16:creationId xmlns:a16="http://schemas.microsoft.com/office/drawing/2014/main" id="{78220921-5F0D-484B-9306-75CF2E8CB772}"/>
                </a:ext>
              </a:extLst>
            </p:cNvPr>
            <p:cNvSpPr txBox="1"/>
            <p:nvPr/>
          </p:nvSpPr>
          <p:spPr>
            <a:xfrm>
              <a:off x="999859" y="4242801"/>
              <a:ext cx="814574" cy="879583"/>
            </a:xfrm>
            <a:prstGeom prst="rect">
              <a:avLst/>
            </a:prstGeom>
            <a:solidFill>
              <a:schemeClr val="accent1">
                <a:lumMod val="40000"/>
                <a:lumOff val="60000"/>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4" name="Shape 216">
              <a:extLst>
                <a:ext uri="{FF2B5EF4-FFF2-40B4-BE49-F238E27FC236}">
                  <a16:creationId xmlns:a16="http://schemas.microsoft.com/office/drawing/2014/main" id="{E4165564-4B79-1044-BE62-F511B4352F65}"/>
                </a:ext>
              </a:extLst>
            </p:cNvPr>
            <p:cNvSpPr txBox="1"/>
            <p:nvPr/>
          </p:nvSpPr>
          <p:spPr>
            <a:xfrm>
              <a:off x="4271502" y="1958955"/>
              <a:ext cx="814574" cy="879583"/>
            </a:xfrm>
            <a:prstGeom prst="rect">
              <a:avLst/>
            </a:prstGeom>
            <a:solidFill>
              <a:schemeClr val="accent1">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5" name="Shape 216">
              <a:extLst>
                <a:ext uri="{FF2B5EF4-FFF2-40B4-BE49-F238E27FC236}">
                  <a16:creationId xmlns:a16="http://schemas.microsoft.com/office/drawing/2014/main" id="{68D78CB9-F3B9-0F46-AC2A-5319F821624F}"/>
                </a:ext>
              </a:extLst>
            </p:cNvPr>
            <p:cNvSpPr txBox="1"/>
            <p:nvPr/>
          </p:nvSpPr>
          <p:spPr>
            <a:xfrm>
              <a:off x="1814433" y="4238009"/>
              <a:ext cx="814574" cy="879583"/>
            </a:xfrm>
            <a:prstGeom prst="rect">
              <a:avLst/>
            </a:prstGeom>
            <a:solidFill>
              <a:schemeClr val="accent1">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56" name="Shape 123">
              <a:extLst>
                <a:ext uri="{FF2B5EF4-FFF2-40B4-BE49-F238E27FC236}">
                  <a16:creationId xmlns:a16="http://schemas.microsoft.com/office/drawing/2014/main" id="{58CAAC14-61BB-7C4C-833A-6B9B7DB8C1E0}"/>
                </a:ext>
              </a:extLst>
            </p:cNvPr>
            <p:cNvSpPr txBox="1"/>
            <p:nvPr/>
          </p:nvSpPr>
          <p:spPr>
            <a:xfrm>
              <a:off x="4171070" y="2044572"/>
              <a:ext cx="418828"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cxnSp>
          <p:nvCxnSpPr>
            <p:cNvPr id="57" name="Shape 115">
              <a:extLst>
                <a:ext uri="{FF2B5EF4-FFF2-40B4-BE49-F238E27FC236}">
                  <a16:creationId xmlns:a16="http://schemas.microsoft.com/office/drawing/2014/main" id="{1533A194-1654-EC4C-A222-7794FDDA86B6}"/>
                </a:ext>
              </a:extLst>
            </p:cNvPr>
            <p:cNvCxnSpPr>
              <a:cxnSpLocks/>
            </p:cNvCxnSpPr>
            <p:nvPr/>
          </p:nvCxnSpPr>
          <p:spPr>
            <a:xfrm flipH="1" flipV="1">
              <a:off x="4505895" y="1421635"/>
              <a:ext cx="1" cy="1625602"/>
            </a:xfrm>
            <a:prstGeom prst="straightConnector1">
              <a:avLst/>
            </a:prstGeom>
            <a:noFill/>
            <a:ln w="9525" cap="flat" cmpd="sng">
              <a:solidFill>
                <a:srgbClr val="000000"/>
              </a:solidFill>
              <a:prstDash val="solid"/>
              <a:round/>
              <a:headEnd type="triangle" w="lg" len="lg"/>
              <a:tailEnd type="none" w="lg" len="lg"/>
            </a:ln>
          </p:spPr>
        </p:cxnSp>
        <p:sp>
          <p:nvSpPr>
            <p:cNvPr id="58" name="Shape 123">
              <a:extLst>
                <a:ext uri="{FF2B5EF4-FFF2-40B4-BE49-F238E27FC236}">
                  <a16:creationId xmlns:a16="http://schemas.microsoft.com/office/drawing/2014/main" id="{1B593D83-3BFE-AE40-965E-9778F6E93BF4}"/>
                </a:ext>
              </a:extLst>
            </p:cNvPr>
            <p:cNvSpPr txBox="1"/>
            <p:nvPr/>
          </p:nvSpPr>
          <p:spPr>
            <a:xfrm>
              <a:off x="1894380" y="4831744"/>
              <a:ext cx="418828"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k</a:t>
              </a:r>
            </a:p>
          </p:txBody>
        </p:sp>
        <p:cxnSp>
          <p:nvCxnSpPr>
            <p:cNvPr id="59" name="Shape 117">
              <a:extLst>
                <a:ext uri="{FF2B5EF4-FFF2-40B4-BE49-F238E27FC236}">
                  <a16:creationId xmlns:a16="http://schemas.microsoft.com/office/drawing/2014/main" id="{CD63020B-0B8E-694B-85E5-4DF542FB833C}"/>
                </a:ext>
              </a:extLst>
            </p:cNvPr>
            <p:cNvCxnSpPr>
              <a:cxnSpLocks/>
            </p:cNvCxnSpPr>
            <p:nvPr/>
          </p:nvCxnSpPr>
          <p:spPr>
            <a:xfrm flipH="1">
              <a:off x="1164442" y="4879954"/>
              <a:ext cx="1878705" cy="0"/>
            </a:xfrm>
            <a:prstGeom prst="straightConnector1">
              <a:avLst/>
            </a:prstGeom>
            <a:noFill/>
            <a:ln w="9525" cap="flat" cmpd="sng">
              <a:solidFill>
                <a:srgbClr val="000000"/>
              </a:solidFill>
              <a:prstDash val="solid"/>
              <a:round/>
              <a:headEnd type="triangle" w="lg" len="lg"/>
              <a:tailEnd type="none" w="lg" len="lg"/>
            </a:ln>
          </p:spPr>
        </p:cxnSp>
        <p:cxnSp>
          <p:nvCxnSpPr>
            <p:cNvPr id="60" name="Shape 110">
              <a:extLst>
                <a:ext uri="{FF2B5EF4-FFF2-40B4-BE49-F238E27FC236}">
                  <a16:creationId xmlns:a16="http://schemas.microsoft.com/office/drawing/2014/main" id="{B3A3D7C2-8EB6-144A-A9DD-C22820B4E40C}"/>
                </a:ext>
              </a:extLst>
            </p:cNvPr>
            <p:cNvCxnSpPr>
              <a:cxnSpLocks/>
            </p:cNvCxnSpPr>
            <p:nvPr/>
          </p:nvCxnSpPr>
          <p:spPr>
            <a:xfrm flipH="1">
              <a:off x="989134" y="5227321"/>
              <a:ext cx="825299" cy="0"/>
            </a:xfrm>
            <a:prstGeom prst="straightConnector1">
              <a:avLst/>
            </a:prstGeom>
            <a:noFill/>
            <a:ln w="9525" cap="flat" cmpd="sng">
              <a:solidFill>
                <a:srgbClr val="000000"/>
              </a:solidFill>
              <a:prstDash val="solid"/>
              <a:round/>
              <a:headEnd type="triangle" w="lg" len="lg"/>
              <a:tailEnd type="triangle" w="lg" len="lg"/>
            </a:ln>
          </p:spPr>
        </p:cxnSp>
        <p:cxnSp>
          <p:nvCxnSpPr>
            <p:cNvPr id="61" name="Shape 116">
              <a:extLst>
                <a:ext uri="{FF2B5EF4-FFF2-40B4-BE49-F238E27FC236}">
                  <a16:creationId xmlns:a16="http://schemas.microsoft.com/office/drawing/2014/main" id="{D54A5568-4928-7341-B74B-6942C078983D}"/>
                </a:ext>
              </a:extLst>
            </p:cNvPr>
            <p:cNvCxnSpPr>
              <a:cxnSpLocks/>
            </p:cNvCxnSpPr>
            <p:nvPr/>
          </p:nvCxnSpPr>
          <p:spPr>
            <a:xfrm flipV="1">
              <a:off x="863149" y="4239156"/>
              <a:ext cx="1" cy="878436"/>
            </a:xfrm>
            <a:prstGeom prst="straightConnector1">
              <a:avLst/>
            </a:prstGeom>
            <a:noFill/>
            <a:ln w="9525" cap="flat" cmpd="sng">
              <a:solidFill>
                <a:srgbClr val="000000"/>
              </a:solidFill>
              <a:prstDash val="solid"/>
              <a:round/>
              <a:headEnd type="triangle" w="lg" len="lg"/>
              <a:tailEnd type="triangle" w="lg" len="lg"/>
            </a:ln>
          </p:spPr>
        </p:cxnSp>
        <p:sp>
          <p:nvSpPr>
            <p:cNvPr id="62" name="Shape 120">
              <a:extLst>
                <a:ext uri="{FF2B5EF4-FFF2-40B4-BE49-F238E27FC236}">
                  <a16:creationId xmlns:a16="http://schemas.microsoft.com/office/drawing/2014/main" id="{8925448D-7B05-2C45-9EB3-E80D70247C05}"/>
                </a:ext>
              </a:extLst>
            </p:cNvPr>
            <p:cNvSpPr txBox="1"/>
            <p:nvPr/>
          </p:nvSpPr>
          <p:spPr>
            <a:xfrm>
              <a:off x="950003" y="5331062"/>
              <a:ext cx="932901" cy="231538"/>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1000" dirty="0" err="1">
                  <a:latin typeface="Courier New" panose="02070309020205020404" pitchFamily="49" charset="0"/>
                  <a:ea typeface="Times New Roman"/>
                  <a:cs typeface="Courier New" panose="02070309020205020404" pitchFamily="49" charset="0"/>
                  <a:sym typeface="Times New Roman"/>
                </a:rPr>
                <a:t>tile_dim</a:t>
              </a:r>
              <a:endParaRPr lang="en-US" sz="1000" dirty="0">
                <a:latin typeface="Courier New" panose="02070309020205020404" pitchFamily="49" charset="0"/>
                <a:ea typeface="Times New Roman"/>
                <a:cs typeface="Courier New" panose="02070309020205020404" pitchFamily="49" charset="0"/>
                <a:sym typeface="Times New Roman"/>
              </a:endParaRPr>
            </a:p>
          </p:txBody>
        </p:sp>
        <p:sp>
          <p:nvSpPr>
            <p:cNvPr id="63" name="Shape 120">
              <a:extLst>
                <a:ext uri="{FF2B5EF4-FFF2-40B4-BE49-F238E27FC236}">
                  <a16:creationId xmlns:a16="http://schemas.microsoft.com/office/drawing/2014/main" id="{22325915-F61F-1747-9612-E9834F33D054}"/>
                </a:ext>
              </a:extLst>
            </p:cNvPr>
            <p:cNvSpPr txBox="1"/>
            <p:nvPr/>
          </p:nvSpPr>
          <p:spPr>
            <a:xfrm rot="16200000">
              <a:off x="182719" y="4590867"/>
              <a:ext cx="932901" cy="231538"/>
            </a:xfrm>
            <a:prstGeom prst="rect">
              <a:avLst/>
            </a:prstGeom>
            <a:noFill/>
            <a:ln>
              <a:noFill/>
            </a:ln>
          </p:spPr>
          <p:txBody>
            <a:bodyPr lIns="0" tIns="0" rIns="0" bIns="0" anchor="t" anchorCtr="0">
              <a:noAutofit/>
            </a:bodyPr>
            <a:lstStyle/>
            <a:p>
              <a:pPr marL="0" marR="0" lvl="0" indent="0" algn="ctr" rtl="0">
                <a:spcBef>
                  <a:spcPts val="0"/>
                </a:spcBef>
                <a:buSzPct val="25000"/>
                <a:buNone/>
              </a:pPr>
              <a:r>
                <a:rPr lang="en-US" sz="1000" dirty="0" err="1">
                  <a:latin typeface="Courier New" panose="02070309020205020404" pitchFamily="49" charset="0"/>
                  <a:ea typeface="Times New Roman"/>
                  <a:cs typeface="Courier New" panose="02070309020205020404" pitchFamily="49" charset="0"/>
                  <a:sym typeface="Times New Roman"/>
                </a:rPr>
                <a:t>tile_dim</a:t>
              </a:r>
              <a:endParaRPr lang="en-US" sz="1000" dirty="0">
                <a:latin typeface="Courier New" panose="02070309020205020404" pitchFamily="49" charset="0"/>
                <a:ea typeface="Times New Roman"/>
                <a:cs typeface="Courier New" panose="02070309020205020404" pitchFamily="49" charset="0"/>
                <a:sym typeface="Times New Roman"/>
              </a:endParaRPr>
            </a:p>
          </p:txBody>
        </p:sp>
        <p:sp>
          <p:nvSpPr>
            <p:cNvPr id="64" name="Shape 216">
              <a:extLst>
                <a:ext uri="{FF2B5EF4-FFF2-40B4-BE49-F238E27FC236}">
                  <a16:creationId xmlns:a16="http://schemas.microsoft.com/office/drawing/2014/main" id="{CF401C58-4C53-1840-A47B-802CB27C6B7E}"/>
                </a:ext>
              </a:extLst>
            </p:cNvPr>
            <p:cNvSpPr txBox="1"/>
            <p:nvPr/>
          </p:nvSpPr>
          <p:spPr>
            <a:xfrm>
              <a:off x="4267200" y="4238009"/>
              <a:ext cx="814574" cy="879583"/>
            </a:xfrm>
            <a:prstGeom prst="rect">
              <a:avLst/>
            </a:prstGeom>
            <a:solidFill>
              <a:schemeClr val="accent1">
                <a:lumMod val="60000"/>
                <a:lumOff val="40000"/>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65" name="Shape 216">
              <a:extLst>
                <a:ext uri="{FF2B5EF4-FFF2-40B4-BE49-F238E27FC236}">
                  <a16:creationId xmlns:a16="http://schemas.microsoft.com/office/drawing/2014/main" id="{A3F912E7-0346-D544-9F32-3E0653D6C5EB}"/>
                </a:ext>
              </a:extLst>
            </p:cNvPr>
            <p:cNvSpPr txBox="1"/>
            <p:nvPr/>
          </p:nvSpPr>
          <p:spPr>
            <a:xfrm>
              <a:off x="4267200" y="4238009"/>
              <a:ext cx="814574" cy="879583"/>
            </a:xfrm>
            <a:prstGeom prst="rect">
              <a:avLst/>
            </a:prstGeom>
            <a:solidFill>
              <a:schemeClr val="accent1">
                <a:alpha val="50196"/>
              </a:schemeClr>
            </a:solidFill>
            <a:ln w="9525" cap="flat" cmpd="sng">
              <a:solidFill>
                <a:srgbClr val="969696"/>
              </a:solidFill>
              <a:prstDash val="solid"/>
              <a:miter/>
              <a:headEnd type="none" w="med" len="med"/>
              <a:tailEnd type="none" w="med" len="med"/>
            </a:ln>
          </p:spPr>
          <p:txBody>
            <a:bodyPr lIns="0" tIns="0" rIns="0" bIns="0" anchor="t" anchorCtr="0">
              <a:noAutofit/>
            </a:bodyPr>
            <a:lstStyle/>
            <a:p>
              <a:pPr marL="0" marR="0" lvl="0" indent="0" algn="l" rtl="0">
                <a:spcBef>
                  <a:spcPts val="0"/>
                </a:spcBef>
                <a:buNone/>
              </a:pPr>
              <a:endParaRPr sz="1800">
                <a:solidFill>
                  <a:schemeClr val="dk1"/>
                </a:solidFill>
                <a:latin typeface="Arial"/>
                <a:ea typeface="Arial"/>
                <a:cs typeface="Arial"/>
                <a:sym typeface="Arial"/>
              </a:endParaRPr>
            </a:p>
          </p:txBody>
        </p:sp>
        <p:sp>
          <p:nvSpPr>
            <p:cNvPr id="66" name="Shape 122">
              <a:extLst>
                <a:ext uri="{FF2B5EF4-FFF2-40B4-BE49-F238E27FC236}">
                  <a16:creationId xmlns:a16="http://schemas.microsoft.com/office/drawing/2014/main" id="{472D9250-8153-F043-B302-2026CF4859A0}"/>
                </a:ext>
              </a:extLst>
            </p:cNvPr>
            <p:cNvSpPr txBox="1"/>
            <p:nvPr/>
          </p:nvSpPr>
          <p:spPr>
            <a:xfrm>
              <a:off x="4698374" y="4229112"/>
              <a:ext cx="430881"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err="1">
                  <a:latin typeface="Courier New" panose="02070309020205020404" pitchFamily="49" charset="0"/>
                  <a:ea typeface="Palatino"/>
                  <a:cs typeface="Courier New" panose="02070309020205020404" pitchFamily="49" charset="0"/>
                  <a:sym typeface="Palatino"/>
                </a:rPr>
                <a:t>i</a:t>
              </a:r>
              <a:endParaRPr lang="en-US" dirty="0">
                <a:latin typeface="Courier New" panose="02070309020205020404" pitchFamily="49" charset="0"/>
                <a:ea typeface="Palatino"/>
                <a:cs typeface="Courier New" panose="02070309020205020404" pitchFamily="49" charset="0"/>
                <a:sym typeface="Palatino"/>
              </a:endParaRPr>
            </a:p>
          </p:txBody>
        </p:sp>
        <p:sp>
          <p:nvSpPr>
            <p:cNvPr id="67" name="Shape 123">
              <a:extLst>
                <a:ext uri="{FF2B5EF4-FFF2-40B4-BE49-F238E27FC236}">
                  <a16:creationId xmlns:a16="http://schemas.microsoft.com/office/drawing/2014/main" id="{F3EE0D1C-7940-9347-A4CE-DEC522677A5B}"/>
                </a:ext>
              </a:extLst>
            </p:cNvPr>
            <p:cNvSpPr txBox="1"/>
            <p:nvPr/>
          </p:nvSpPr>
          <p:spPr>
            <a:xfrm>
              <a:off x="4194486" y="4706637"/>
              <a:ext cx="418828" cy="43389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dirty="0">
                  <a:latin typeface="Courier New" panose="02070309020205020404" pitchFamily="49" charset="0"/>
                  <a:ea typeface="Palatino"/>
                  <a:cs typeface="Courier New" panose="02070309020205020404" pitchFamily="49" charset="0"/>
                  <a:sym typeface="Palatino"/>
                </a:rPr>
                <a:t>j</a:t>
              </a:r>
            </a:p>
          </p:txBody>
        </p:sp>
      </p:grpSp>
      <p:sp>
        <p:nvSpPr>
          <p:cNvPr id="31" name="Rounded Rectangle 30">
            <a:extLst>
              <a:ext uri="{FF2B5EF4-FFF2-40B4-BE49-F238E27FC236}">
                <a16:creationId xmlns:a16="http://schemas.microsoft.com/office/drawing/2014/main" id="{90D95119-CE85-7246-865B-698A69FB4D20}"/>
              </a:ext>
            </a:extLst>
          </p:cNvPr>
          <p:cNvSpPr/>
          <p:nvPr/>
        </p:nvSpPr>
        <p:spPr bwMode="auto">
          <a:xfrm>
            <a:off x="1600200" y="3596570"/>
            <a:ext cx="4994933" cy="289630"/>
          </a:xfrm>
          <a:prstGeom prst="roundRect">
            <a:avLst/>
          </a:prstGeom>
          <a:noFill/>
          <a:ln w="285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68" name="TextBox 67">
            <a:extLst>
              <a:ext uri="{FF2B5EF4-FFF2-40B4-BE49-F238E27FC236}">
                <a16:creationId xmlns:a16="http://schemas.microsoft.com/office/drawing/2014/main" id="{072BEC36-0096-A044-8094-05571ACF4C19}"/>
              </a:ext>
            </a:extLst>
          </p:cNvPr>
          <p:cNvSpPr txBox="1"/>
          <p:nvPr/>
        </p:nvSpPr>
        <p:spPr>
          <a:xfrm>
            <a:off x="218090" y="6381328"/>
            <a:ext cx="7848623" cy="438582"/>
          </a:xfrm>
          <a:prstGeom prst="rect">
            <a:avLst/>
          </a:prstGeom>
          <a:noFill/>
        </p:spPr>
        <p:txBody>
          <a:bodyPr wrap="none" rtlCol="0">
            <a:spAutoFit/>
          </a:bodyPr>
          <a:lstStyle/>
          <a:p>
            <a:pPr lvl="0">
              <a:defRPr/>
            </a:pPr>
            <a:r>
              <a:rPr lang="en-US" sz="750" dirty="0"/>
              <a:t>Lam+, "The cache performance and optimizations of blocked algorithms," ASPLOS 1991. </a:t>
            </a:r>
            <a:r>
              <a:rPr lang="en-US" sz="750" dirty="0">
                <a:hlinkClick r:id="rId2"/>
              </a:rPr>
              <a:t>https://doi.org/10.1145/106972.106981</a:t>
            </a:r>
            <a:endParaRPr lang="en-US" sz="750" dirty="0"/>
          </a:p>
          <a:p>
            <a:pPr lvl="0">
              <a:defRPr/>
            </a:pPr>
            <a:r>
              <a:rPr lang="en-US" sz="750" dirty="0"/>
              <a:t>Bansal+, "Chapter 15 - Fast Matrix Computations on Heterogeneous Streams," in "High Performance Parallelism Pearls", 2015. </a:t>
            </a:r>
            <a:r>
              <a:rPr lang="en-US" sz="750" dirty="0">
                <a:hlinkClick r:id="rId3"/>
              </a:rPr>
              <a:t>https://doi.org/10.1016/B978-0-12-803819-2.00011-2</a:t>
            </a:r>
            <a:endParaRPr lang="en-US" sz="750" dirty="0"/>
          </a:p>
          <a:p>
            <a:pPr lvl="0">
              <a:defRPr/>
            </a:pPr>
            <a:r>
              <a:rPr lang="en-US" sz="750" dirty="0"/>
              <a:t>Kirk &amp; </a:t>
            </a:r>
            <a:r>
              <a:rPr lang="en-US" sz="750" dirty="0" err="1"/>
              <a:t>Hwu</a:t>
            </a:r>
            <a:r>
              <a:rPr lang="en-US" sz="750" dirty="0"/>
              <a:t>, "Chapter 5 - Performance considerations," in "Programming Massively Parallel Processors (Third Edition)", 2017. </a:t>
            </a:r>
            <a:r>
              <a:rPr lang="en-US" sz="750" dirty="0">
                <a:hlinkClick r:id="rId4"/>
              </a:rPr>
              <a:t>https://doi.org/10.1016/B978-0-12-811986-0.00005-4</a:t>
            </a:r>
            <a:endParaRPr lang="en-US" sz="750" dirty="0"/>
          </a:p>
        </p:txBody>
      </p:sp>
    </p:spTree>
    <p:extLst>
      <p:ext uri="{BB962C8B-B14F-4D97-AF65-F5344CB8AC3E}">
        <p14:creationId xmlns:p14="http://schemas.microsoft.com/office/powerpoint/2010/main" val="4147190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a:extLst>
              <a:ext uri="{FF2B5EF4-FFF2-40B4-BE49-F238E27FC236}">
                <a16:creationId xmlns:a16="http://schemas.microsoft.com/office/drawing/2014/main" id="{16B53E08-421B-7A45-8C30-E6FB197D67F0}"/>
              </a:ext>
            </a:extLst>
          </p:cNvPr>
          <p:cNvSpPr>
            <a:spLocks noGrp="1" noChangeArrowheads="1"/>
          </p:cNvSpPr>
          <p:nvPr>
            <p:ph type="title"/>
          </p:nvPr>
        </p:nvSpPr>
        <p:spPr/>
        <p:txBody>
          <a:bodyPr/>
          <a:lstStyle/>
          <a:p>
            <a:r>
              <a:rPr lang="en-US" altLang="en-US" dirty="0">
                <a:ea typeface="ＭＳ Ｐゴシック" panose="020B0600070205080204" pitchFamily="34" charset="-128"/>
              </a:rPr>
              <a:t>Lecture on Advanced Caches</a:t>
            </a:r>
          </a:p>
        </p:txBody>
      </p:sp>
      <p:sp>
        <p:nvSpPr>
          <p:cNvPr id="248835" name="Slide Number Placeholder 3">
            <a:extLst>
              <a:ext uri="{FF2B5EF4-FFF2-40B4-BE49-F238E27FC236}">
                <a16:creationId xmlns:a16="http://schemas.microsoft.com/office/drawing/2014/main" id="{CCE4354E-DC2C-8E49-A078-0EEB05C17B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68" name="TextBox 67">
            <a:extLst>
              <a:ext uri="{FF2B5EF4-FFF2-40B4-BE49-F238E27FC236}">
                <a16:creationId xmlns:a16="http://schemas.microsoft.com/office/drawing/2014/main" id="{072BEC36-0096-A044-8094-05571ACF4C19}"/>
              </a:ext>
            </a:extLst>
          </p:cNvPr>
          <p:cNvSpPr txBox="1"/>
          <p:nvPr/>
        </p:nvSpPr>
        <p:spPr>
          <a:xfrm>
            <a:off x="1580508" y="6516989"/>
            <a:ext cx="5982985" cy="276999"/>
          </a:xfrm>
          <a:prstGeom prst="rect">
            <a:avLst/>
          </a:prstGeom>
          <a:noFill/>
        </p:spPr>
        <p:txBody>
          <a:bodyPr wrap="none" rtlCol="0">
            <a:spAutoFit/>
          </a:bodyPr>
          <a:lstStyle/>
          <a:p>
            <a:pPr lvl="0">
              <a:defRPr/>
            </a:pPr>
            <a:r>
              <a:rPr lang="en-US" sz="1200" dirty="0"/>
              <a:t>DDCA - Lecture 24: Advanced Caches (Spring 2021) </a:t>
            </a:r>
            <a:r>
              <a:rPr lang="en-US" sz="1200" dirty="0">
                <a:solidFill>
                  <a:srgbClr val="0432FF"/>
                </a:solidFill>
              </a:rPr>
              <a:t>https://</a:t>
            </a:r>
            <a:r>
              <a:rPr lang="en-US" sz="1200" dirty="0" err="1">
                <a:solidFill>
                  <a:srgbClr val="0432FF"/>
                </a:solidFill>
              </a:rPr>
              <a:t>youtu.be</a:t>
            </a:r>
            <a:r>
              <a:rPr lang="en-US" sz="1200" dirty="0">
                <a:solidFill>
                  <a:srgbClr val="0432FF"/>
                </a:solidFill>
              </a:rPr>
              <a:t>/89Q7OdhmQ9o</a:t>
            </a:r>
          </a:p>
        </p:txBody>
      </p:sp>
      <p:pic>
        <p:nvPicPr>
          <p:cNvPr id="3" name="Picture 2">
            <a:extLst>
              <a:ext uri="{FF2B5EF4-FFF2-40B4-BE49-F238E27FC236}">
                <a16:creationId xmlns:a16="http://schemas.microsoft.com/office/drawing/2014/main" id="{2E96372F-5921-1C4F-8553-DECB7720DB13}"/>
              </a:ext>
            </a:extLst>
          </p:cNvPr>
          <p:cNvPicPr>
            <a:picLocks noChangeAspect="1"/>
          </p:cNvPicPr>
          <p:nvPr/>
        </p:nvPicPr>
        <p:blipFill>
          <a:blip r:embed="rId2"/>
          <a:stretch>
            <a:fillRect/>
          </a:stretch>
        </p:blipFill>
        <p:spPr>
          <a:xfrm>
            <a:off x="1219879" y="933771"/>
            <a:ext cx="6704243" cy="5399501"/>
          </a:xfrm>
          <a:prstGeom prst="rect">
            <a:avLst/>
          </a:prstGeom>
        </p:spPr>
      </p:pic>
    </p:spTree>
    <p:extLst>
      <p:ext uri="{BB962C8B-B14F-4D97-AF65-F5344CB8AC3E}">
        <p14:creationId xmlns:p14="http://schemas.microsoft.com/office/powerpoint/2010/main" val="12491127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Kirk, El Hajj ,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Fourth Edition, 2022</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a:t>
            </a:fld>
            <a:endParaRPr lang="en-US" altLang="en-US"/>
          </a:p>
        </p:txBody>
      </p:sp>
      <p:pic>
        <p:nvPicPr>
          <p:cNvPr id="7" name="Picture 6">
            <a:extLst>
              <a:ext uri="{FF2B5EF4-FFF2-40B4-BE49-F238E27FC236}">
                <a16:creationId xmlns:a16="http://schemas.microsoft.com/office/drawing/2014/main" id="{2F1A6CBD-0EC1-A54F-A127-66BABCBBD5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0856" y="2073890"/>
            <a:ext cx="3232759" cy="4006800"/>
          </a:xfrm>
          <a:prstGeom prst="rect">
            <a:avLst/>
          </a:prstGeom>
        </p:spPr>
      </p:pic>
    </p:spTree>
    <p:extLst>
      <p:ext uri="{BB962C8B-B14F-4D97-AF65-F5344CB8AC3E}">
        <p14:creationId xmlns:p14="http://schemas.microsoft.com/office/powerpoint/2010/main" val="28842728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25767" y="3962507"/>
            <a:ext cx="91371" cy="2077284"/>
            <a:chOff x="4515210" y="3721867"/>
            <a:chExt cx="91371" cy="2077284"/>
          </a:xfrm>
        </p:grpSpPr>
        <p:cxnSp>
          <p:nvCxnSpPr>
            <p:cNvPr id="14" name="Straight Arrow Connector 13"/>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grpSp>
        <p:nvGrpSpPr>
          <p:cNvPr id="21" name="Group 20"/>
          <p:cNvGrpSpPr/>
          <p:nvPr/>
        </p:nvGrpSpPr>
        <p:grpSpPr>
          <a:xfrm>
            <a:off x="4633452" y="3762417"/>
            <a:ext cx="2011680" cy="169277"/>
            <a:chOff x="4648200" y="3521102"/>
            <a:chExt cx="2011680" cy="169277"/>
          </a:xfrm>
        </p:grpSpPr>
        <p:cxnSp>
          <p:nvCxnSpPr>
            <p:cNvPr id="18" name="Straight Arrow Connector 17"/>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12" name="Table 11"/>
          <p:cNvGraphicFramePr>
            <a:graphicFrameLocks noGrp="1"/>
          </p:cNvGraphicFramePr>
          <p:nvPr/>
        </p:nvGraphicFramePr>
        <p:xfrm>
          <a:off x="4649676"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1"/>
                  </a:ext>
                </a:extLst>
              </a:tr>
            </a:tbl>
          </a:graphicData>
        </a:graphic>
      </p:graphicFrame>
      <p:sp>
        <p:nvSpPr>
          <p:cNvPr id="2" name="Title 1"/>
          <p:cNvSpPr>
            <a:spLocks noGrp="1"/>
          </p:cNvSpPr>
          <p:nvPr>
            <p:ph type="title"/>
          </p:nvPr>
        </p:nvSpPr>
        <p:spPr/>
        <p:txBody>
          <a:bodyPr>
            <a:normAutofit/>
          </a:bodyPr>
          <a:lstStyle/>
          <a:p>
            <a:r>
              <a:rPr lang="en-US" sz="3600" dirty="0"/>
              <a:t>Example: Matrix-Matrix Multiplication (I)</a:t>
            </a:r>
          </a:p>
        </p:txBody>
      </p:sp>
      <p:sp>
        <p:nvSpPr>
          <p:cNvPr id="7" name="TextBox 6"/>
          <p:cNvSpPr txBox="1"/>
          <p:nvPr/>
        </p:nvSpPr>
        <p:spPr>
          <a:xfrm>
            <a:off x="1331640" y="2413709"/>
            <a:ext cx="2249760" cy="646331"/>
          </a:xfrm>
          <a:prstGeom prst="rect">
            <a:avLst/>
          </a:prstGeom>
          <a:noFill/>
        </p:spPr>
        <p:txBody>
          <a:bodyPr wrap="square" rtlCol="0">
            <a:spAutoFit/>
          </a:bodyPr>
          <a:lstStyle/>
          <a:p>
            <a:pPr algn="ctr"/>
            <a:r>
              <a:rPr lang="en-US" sz="3600" dirty="0"/>
              <a:t>C = A x B</a:t>
            </a:r>
          </a:p>
        </p:txBody>
      </p:sp>
      <p:sp>
        <p:nvSpPr>
          <p:cNvPr id="8" name="TextBox 7"/>
          <p:cNvSpPr txBox="1"/>
          <p:nvPr/>
        </p:nvSpPr>
        <p:spPr>
          <a:xfrm>
            <a:off x="1828800" y="4731975"/>
            <a:ext cx="609600" cy="461665"/>
          </a:xfrm>
          <a:prstGeom prst="rect">
            <a:avLst/>
          </a:prstGeom>
          <a:noFill/>
        </p:spPr>
        <p:txBody>
          <a:bodyPr wrap="square" rtlCol="0">
            <a:spAutoFit/>
          </a:bodyPr>
          <a:lstStyle/>
          <a:p>
            <a:pPr algn="ctr"/>
            <a:r>
              <a:rPr lang="en-US" sz="2400" dirty="0"/>
              <a:t>A</a:t>
            </a:r>
          </a:p>
        </p:txBody>
      </p:sp>
      <p:sp>
        <p:nvSpPr>
          <p:cNvPr id="9" name="TextBox 8"/>
          <p:cNvSpPr txBox="1"/>
          <p:nvPr/>
        </p:nvSpPr>
        <p:spPr>
          <a:xfrm>
            <a:off x="6705600" y="2522175"/>
            <a:ext cx="609600" cy="461665"/>
          </a:xfrm>
          <a:prstGeom prst="rect">
            <a:avLst/>
          </a:prstGeom>
          <a:noFill/>
        </p:spPr>
        <p:txBody>
          <a:bodyPr wrap="square" rtlCol="0">
            <a:spAutoFit/>
          </a:bodyPr>
          <a:lstStyle/>
          <a:p>
            <a:pPr algn="ctr"/>
            <a:r>
              <a:rPr lang="en-US" sz="2400" dirty="0"/>
              <a:t>B</a:t>
            </a:r>
          </a:p>
        </p:txBody>
      </p:sp>
      <p:sp>
        <p:nvSpPr>
          <p:cNvPr id="10" name="TextBox 9"/>
          <p:cNvSpPr txBox="1"/>
          <p:nvPr/>
        </p:nvSpPr>
        <p:spPr>
          <a:xfrm>
            <a:off x="6705600" y="4731975"/>
            <a:ext cx="609600" cy="461665"/>
          </a:xfrm>
          <a:prstGeom prst="rect">
            <a:avLst/>
          </a:prstGeom>
          <a:noFill/>
        </p:spPr>
        <p:txBody>
          <a:bodyPr wrap="square" rtlCol="0">
            <a:spAutoFit/>
          </a:bodyPr>
          <a:lstStyle/>
          <a:p>
            <a:pPr algn="ctr"/>
            <a:r>
              <a:rPr lang="en-US" sz="2400" dirty="0"/>
              <a:t>C</a:t>
            </a:r>
          </a:p>
        </p:txBody>
      </p:sp>
      <p:grpSp>
        <p:nvGrpSpPr>
          <p:cNvPr id="22" name="Group 21"/>
          <p:cNvGrpSpPr/>
          <p:nvPr/>
        </p:nvGrpSpPr>
        <p:grpSpPr>
          <a:xfrm>
            <a:off x="4535385" y="1668556"/>
            <a:ext cx="91372" cy="2077284"/>
            <a:chOff x="4500783" y="3721867"/>
            <a:chExt cx="91372" cy="2077284"/>
          </a:xfrm>
        </p:grpSpPr>
        <p:cxnSp>
          <p:nvCxnSpPr>
            <p:cNvPr id="23" name="Straight Arrow Connector 22"/>
            <p:cNvCxnSpPr/>
            <p:nvPr/>
          </p:nvCxnSpPr>
          <p:spPr>
            <a:xfrm>
              <a:off x="4545543"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4500783" y="4668176"/>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25" name="Group 24"/>
          <p:cNvGrpSpPr/>
          <p:nvPr/>
        </p:nvGrpSpPr>
        <p:grpSpPr>
          <a:xfrm>
            <a:off x="2484120" y="3762417"/>
            <a:ext cx="2011680" cy="169277"/>
            <a:chOff x="4648200" y="3521102"/>
            <a:chExt cx="2011680" cy="169277"/>
          </a:xfrm>
        </p:grpSpPr>
        <p:cxnSp>
          <p:nvCxnSpPr>
            <p:cNvPr id="26" name="Straight Arrow Connector 2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28" name="Table 27"/>
          <p:cNvGraphicFramePr>
            <a:graphicFrameLocks noGrp="1"/>
          </p:cNvGraphicFramePr>
          <p:nvPr/>
        </p:nvGraphicFramePr>
        <p:xfrm>
          <a:off x="4646724" y="1688440"/>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11"/>
                  </a:ext>
                </a:extLst>
              </a:tr>
            </a:tbl>
          </a:graphicData>
        </a:graphic>
      </p:graphicFrame>
      <p:graphicFrame>
        <p:nvGraphicFramePr>
          <p:cNvPr id="29" name="Table 28"/>
          <p:cNvGraphicFramePr>
            <a:graphicFrameLocks noGrp="1"/>
          </p:cNvGraphicFramePr>
          <p:nvPr/>
        </p:nvGraphicFramePr>
        <p:xfrm>
          <a:off x="2482644"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11"/>
                  </a:ext>
                </a:extLst>
              </a:tr>
            </a:tbl>
          </a:graphicData>
        </a:graphic>
      </p:graphicFrame>
      <p:grpSp>
        <p:nvGrpSpPr>
          <p:cNvPr id="45" name="Group 44"/>
          <p:cNvGrpSpPr/>
          <p:nvPr/>
        </p:nvGrpSpPr>
        <p:grpSpPr>
          <a:xfrm>
            <a:off x="4646724" y="1499279"/>
            <a:ext cx="2011680" cy="169277"/>
            <a:chOff x="4648200" y="3521102"/>
            <a:chExt cx="2011680" cy="169277"/>
          </a:xfrm>
        </p:grpSpPr>
        <p:cxnSp>
          <p:nvCxnSpPr>
            <p:cNvPr id="46" name="Straight Arrow Connector 4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48" name="Group 47"/>
          <p:cNvGrpSpPr/>
          <p:nvPr/>
        </p:nvGrpSpPr>
        <p:grpSpPr>
          <a:xfrm>
            <a:off x="2341719" y="3962507"/>
            <a:ext cx="91371" cy="2077284"/>
            <a:chOff x="4515210" y="3721867"/>
            <a:chExt cx="91371" cy="2077284"/>
          </a:xfrm>
        </p:grpSpPr>
        <p:cxnSp>
          <p:nvCxnSpPr>
            <p:cNvPr id="49" name="Straight Arrow Connector 48"/>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sp>
        <p:nvSpPr>
          <p:cNvPr id="30" name="TextBox 610">
            <a:extLst>
              <a:ext uri="{FF2B5EF4-FFF2-40B4-BE49-F238E27FC236}">
                <a16:creationId xmlns:a16="http://schemas.microsoft.com/office/drawing/2014/main" id="{4B7C71BF-A3B9-6B4C-82F4-B68971DAEE7C}"/>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31" name="Slide Number Placeholder 3">
            <a:extLst>
              <a:ext uri="{FF2B5EF4-FFF2-40B4-BE49-F238E27FC236}">
                <a16:creationId xmlns:a16="http://schemas.microsoft.com/office/drawing/2014/main" id="{2FB98EFD-7B8D-AB45-98E7-81C43CB11D45}"/>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104142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25767" y="3962507"/>
            <a:ext cx="91371" cy="2077284"/>
            <a:chOff x="4515210" y="3721867"/>
            <a:chExt cx="91371" cy="2077284"/>
          </a:xfrm>
        </p:grpSpPr>
        <p:cxnSp>
          <p:nvCxnSpPr>
            <p:cNvPr id="14" name="Straight Arrow Connector 13"/>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grpSp>
        <p:nvGrpSpPr>
          <p:cNvPr id="21" name="Group 20"/>
          <p:cNvGrpSpPr/>
          <p:nvPr/>
        </p:nvGrpSpPr>
        <p:grpSpPr>
          <a:xfrm>
            <a:off x="4633452" y="3762417"/>
            <a:ext cx="2011680" cy="169277"/>
            <a:chOff x="4648200" y="3521102"/>
            <a:chExt cx="2011680" cy="169277"/>
          </a:xfrm>
        </p:grpSpPr>
        <p:cxnSp>
          <p:nvCxnSpPr>
            <p:cNvPr id="18" name="Straight Arrow Connector 17"/>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12" name="Table 11"/>
          <p:cNvGraphicFramePr>
            <a:graphicFrameLocks noGrp="1"/>
          </p:cNvGraphicFramePr>
          <p:nvPr/>
        </p:nvGraphicFramePr>
        <p:xfrm>
          <a:off x="4649676"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1"/>
                  </a:ext>
                </a:extLst>
              </a:tr>
            </a:tbl>
          </a:graphicData>
        </a:graphic>
      </p:graphicFrame>
      <p:sp>
        <p:nvSpPr>
          <p:cNvPr id="2" name="Title 1"/>
          <p:cNvSpPr>
            <a:spLocks noGrp="1"/>
          </p:cNvSpPr>
          <p:nvPr>
            <p:ph type="title"/>
          </p:nvPr>
        </p:nvSpPr>
        <p:spPr/>
        <p:txBody>
          <a:bodyPr>
            <a:normAutofit/>
          </a:bodyPr>
          <a:lstStyle/>
          <a:p>
            <a:r>
              <a:rPr lang="en-US" sz="3600" dirty="0"/>
              <a:t>Example: Matrix-Matrix Multiplication (II)</a:t>
            </a:r>
          </a:p>
        </p:txBody>
      </p:sp>
      <p:sp>
        <p:nvSpPr>
          <p:cNvPr id="8" name="TextBox 7"/>
          <p:cNvSpPr txBox="1"/>
          <p:nvPr/>
        </p:nvSpPr>
        <p:spPr>
          <a:xfrm>
            <a:off x="1828800" y="4731975"/>
            <a:ext cx="609600" cy="461665"/>
          </a:xfrm>
          <a:prstGeom prst="rect">
            <a:avLst/>
          </a:prstGeom>
          <a:noFill/>
        </p:spPr>
        <p:txBody>
          <a:bodyPr wrap="square" rtlCol="0">
            <a:spAutoFit/>
          </a:bodyPr>
          <a:lstStyle/>
          <a:p>
            <a:pPr algn="ctr"/>
            <a:r>
              <a:rPr lang="en-US" sz="2400" dirty="0"/>
              <a:t>A</a:t>
            </a:r>
          </a:p>
        </p:txBody>
      </p:sp>
      <p:sp>
        <p:nvSpPr>
          <p:cNvPr id="9" name="TextBox 8"/>
          <p:cNvSpPr txBox="1"/>
          <p:nvPr/>
        </p:nvSpPr>
        <p:spPr>
          <a:xfrm>
            <a:off x="6705600" y="2522175"/>
            <a:ext cx="609600" cy="461665"/>
          </a:xfrm>
          <a:prstGeom prst="rect">
            <a:avLst/>
          </a:prstGeom>
          <a:noFill/>
        </p:spPr>
        <p:txBody>
          <a:bodyPr wrap="square" rtlCol="0">
            <a:spAutoFit/>
          </a:bodyPr>
          <a:lstStyle/>
          <a:p>
            <a:pPr algn="ctr"/>
            <a:r>
              <a:rPr lang="en-US" sz="2400" dirty="0"/>
              <a:t>B</a:t>
            </a:r>
          </a:p>
        </p:txBody>
      </p:sp>
      <p:sp>
        <p:nvSpPr>
          <p:cNvPr id="10" name="TextBox 9"/>
          <p:cNvSpPr txBox="1"/>
          <p:nvPr/>
        </p:nvSpPr>
        <p:spPr>
          <a:xfrm>
            <a:off x="6705600" y="4731975"/>
            <a:ext cx="609600" cy="461665"/>
          </a:xfrm>
          <a:prstGeom prst="rect">
            <a:avLst/>
          </a:prstGeom>
          <a:noFill/>
        </p:spPr>
        <p:txBody>
          <a:bodyPr wrap="square" rtlCol="0">
            <a:spAutoFit/>
          </a:bodyPr>
          <a:lstStyle/>
          <a:p>
            <a:pPr algn="ctr"/>
            <a:r>
              <a:rPr lang="en-US" sz="2400" dirty="0"/>
              <a:t>C</a:t>
            </a:r>
          </a:p>
        </p:txBody>
      </p:sp>
      <p:grpSp>
        <p:nvGrpSpPr>
          <p:cNvPr id="22" name="Group 21"/>
          <p:cNvGrpSpPr/>
          <p:nvPr/>
        </p:nvGrpSpPr>
        <p:grpSpPr>
          <a:xfrm>
            <a:off x="4535385" y="1668556"/>
            <a:ext cx="91372" cy="2077284"/>
            <a:chOff x="4500783" y="3721867"/>
            <a:chExt cx="91372" cy="2077284"/>
          </a:xfrm>
        </p:grpSpPr>
        <p:cxnSp>
          <p:nvCxnSpPr>
            <p:cNvPr id="23" name="Straight Arrow Connector 22"/>
            <p:cNvCxnSpPr/>
            <p:nvPr/>
          </p:nvCxnSpPr>
          <p:spPr>
            <a:xfrm>
              <a:off x="4545543"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4500783" y="4668176"/>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25" name="Group 24"/>
          <p:cNvGrpSpPr/>
          <p:nvPr/>
        </p:nvGrpSpPr>
        <p:grpSpPr>
          <a:xfrm>
            <a:off x="2484120" y="3762417"/>
            <a:ext cx="2011680" cy="169277"/>
            <a:chOff x="4648200" y="3521102"/>
            <a:chExt cx="2011680" cy="169277"/>
          </a:xfrm>
        </p:grpSpPr>
        <p:cxnSp>
          <p:nvCxnSpPr>
            <p:cNvPr id="26" name="Straight Arrow Connector 2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28" name="Table 27"/>
          <p:cNvGraphicFramePr>
            <a:graphicFrameLocks noGrp="1"/>
          </p:cNvGraphicFramePr>
          <p:nvPr/>
        </p:nvGraphicFramePr>
        <p:xfrm>
          <a:off x="4646724" y="1688440"/>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11"/>
                  </a:ext>
                </a:extLst>
              </a:tr>
            </a:tbl>
          </a:graphicData>
        </a:graphic>
      </p:graphicFrame>
      <p:graphicFrame>
        <p:nvGraphicFramePr>
          <p:cNvPr id="29" name="Table 28"/>
          <p:cNvGraphicFramePr>
            <a:graphicFrameLocks noGrp="1"/>
          </p:cNvGraphicFramePr>
          <p:nvPr/>
        </p:nvGraphicFramePr>
        <p:xfrm>
          <a:off x="2482644"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a:p>
                  </a:txBody>
                  <a:tcPr marL="41910" marR="41910" marT="20955" marB="20955">
                    <a:solidFill>
                      <a:schemeClr val="bg1"/>
                    </a:solidFill>
                  </a:tcPr>
                </a:tc>
                <a:tc>
                  <a:txBody>
                    <a:bodyPr/>
                    <a:lstStyle/>
                    <a:p>
                      <a:endParaRPr lang="en-US" sz="100" dirty="0"/>
                    </a:p>
                  </a:txBody>
                  <a:tcPr marL="41910" marR="41910" marT="20955" marB="20955">
                    <a:solidFill>
                      <a:schemeClr val="bg1"/>
                    </a:solidFill>
                  </a:tcPr>
                </a:tc>
                <a:extLst>
                  <a:ext uri="{0D108BD9-81ED-4DB2-BD59-A6C34878D82A}">
                    <a16:rowId xmlns:a16="http://schemas.microsoft.com/office/drawing/2014/main" val="10011"/>
                  </a:ext>
                </a:extLst>
              </a:tr>
            </a:tbl>
          </a:graphicData>
        </a:graphic>
      </p:graphicFrame>
      <p:grpSp>
        <p:nvGrpSpPr>
          <p:cNvPr id="45" name="Group 44"/>
          <p:cNvGrpSpPr/>
          <p:nvPr/>
        </p:nvGrpSpPr>
        <p:grpSpPr>
          <a:xfrm>
            <a:off x="4646724" y="1499279"/>
            <a:ext cx="2011680" cy="169277"/>
            <a:chOff x="4648200" y="3521102"/>
            <a:chExt cx="2011680" cy="169277"/>
          </a:xfrm>
        </p:grpSpPr>
        <p:cxnSp>
          <p:nvCxnSpPr>
            <p:cNvPr id="46" name="Straight Arrow Connector 4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48" name="Group 47"/>
          <p:cNvGrpSpPr/>
          <p:nvPr/>
        </p:nvGrpSpPr>
        <p:grpSpPr>
          <a:xfrm>
            <a:off x="2341719" y="3962507"/>
            <a:ext cx="91371" cy="2077284"/>
            <a:chOff x="4515210" y="3721867"/>
            <a:chExt cx="91371" cy="2077284"/>
          </a:xfrm>
        </p:grpSpPr>
        <p:cxnSp>
          <p:nvCxnSpPr>
            <p:cNvPr id="49" name="Straight Arrow Connector 48"/>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sp>
        <p:nvSpPr>
          <p:cNvPr id="51" name="TextBox 50"/>
          <p:cNvSpPr txBox="1"/>
          <p:nvPr/>
        </p:nvSpPr>
        <p:spPr>
          <a:xfrm>
            <a:off x="7" y="980728"/>
            <a:ext cx="9143994" cy="369332"/>
          </a:xfrm>
          <a:prstGeom prst="rect">
            <a:avLst/>
          </a:prstGeom>
          <a:noFill/>
        </p:spPr>
        <p:txBody>
          <a:bodyPr wrap="square" rtlCol="0">
            <a:spAutoFit/>
          </a:bodyPr>
          <a:lstStyle/>
          <a:p>
            <a:pPr algn="ctr"/>
            <a:r>
              <a:rPr lang="en-US" dirty="0">
                <a:solidFill>
                  <a:srgbClr val="0000FF"/>
                </a:solidFill>
              </a:rPr>
              <a:t>Parallelization approach: assign one thread to each element in the output matrix (C)</a:t>
            </a:r>
          </a:p>
        </p:txBody>
      </p:sp>
      <p:graphicFrame>
        <p:nvGraphicFramePr>
          <p:cNvPr id="31" name="Table 30"/>
          <p:cNvGraphicFramePr>
            <a:graphicFrameLocks noGrp="1"/>
          </p:cNvGraphicFramePr>
          <p:nvPr/>
        </p:nvGraphicFramePr>
        <p:xfrm>
          <a:off x="4646724"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noFill/>
                      <a:prstDash val="solid"/>
                      <a:round/>
                      <a:headEnd type="none" w="med" len="med"/>
                      <a:tailEnd type="none" w="med" len="med"/>
                    </a:lnB>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dirty="0"/>
                    </a:p>
                  </a:txBody>
                  <a:tcPr marL="41910" marR="41910" marT="20955" marB="20955"/>
                </a:tc>
                <a:tc>
                  <a:txBody>
                    <a:bodyPr/>
                    <a:lstStyle/>
                    <a:p>
                      <a:endParaRPr lang="en-US" sz="100" dirty="0"/>
                    </a:p>
                  </a:txBody>
                  <a:tcPr marL="41910" marR="41910" marT="20955" marB="20955"/>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a:p>
                  </a:txBody>
                  <a:tcPr marL="41910" marR="41910" marT="20955" marB="20955"/>
                </a:tc>
                <a:tc>
                  <a:txBody>
                    <a:bodyPr/>
                    <a:lstStyle/>
                    <a:p>
                      <a:endParaRPr lang="en-US" sz="100"/>
                    </a:p>
                  </a:txBody>
                  <a:tcPr marL="41910" marR="41910" marT="20955" marB="20955"/>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dirty="0"/>
                    </a:p>
                  </a:txBody>
                  <a:tcPr marL="41910" marR="41910" marT="20955" marB="20955"/>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a:p>
                  </a:txBody>
                  <a:tcPr marL="41910" marR="41910" marT="20955" marB="20955"/>
                </a:tc>
                <a:tc>
                  <a:txBody>
                    <a:bodyPr/>
                    <a:lstStyle/>
                    <a:p>
                      <a:endParaRPr lang="en-US" sz="100"/>
                    </a:p>
                  </a:txBody>
                  <a:tcPr marL="41910" marR="41910" marT="20955" marB="20955"/>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a:p>
                  </a:txBody>
                  <a:tcPr marL="41910" marR="41910" marT="20955" marB="20955"/>
                </a:tc>
                <a:tc>
                  <a:txBody>
                    <a:bodyPr/>
                    <a:lstStyle/>
                    <a:p>
                      <a:endParaRPr lang="en-US" sz="100"/>
                    </a:p>
                  </a:txBody>
                  <a:tcPr marL="41910" marR="41910" marT="20955" marB="20955"/>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a:p>
                  </a:txBody>
                  <a:tcPr marL="41910" marR="41910" marT="20955" marB="20955"/>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noFill/>
                      <a:prstDash val="solid"/>
                      <a:round/>
                      <a:headEnd type="none" w="med" len="med"/>
                      <a:tailEnd type="none" w="med" len="med"/>
                    </a:lnB>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dirty="0"/>
                    </a:p>
                  </a:txBody>
                  <a:tcPr marL="41910" marR="41910" marT="20955" marB="20955"/>
                </a:tc>
                <a:tc>
                  <a:txBody>
                    <a:bodyPr/>
                    <a:lstStyle/>
                    <a:p>
                      <a:endParaRPr lang="en-US" sz="100"/>
                    </a:p>
                  </a:txBody>
                  <a:tcPr marL="41910" marR="41910" marT="20955" marB="20955"/>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a:p>
                  </a:txBody>
                  <a:tcPr marL="41910" marR="41910" marT="20955" marB="20955"/>
                </a:tc>
                <a:tc>
                  <a:txBody>
                    <a:bodyPr/>
                    <a:lstStyle/>
                    <a:p>
                      <a:endParaRPr lang="en-US" sz="100" dirty="0"/>
                    </a:p>
                  </a:txBody>
                  <a:tcPr marL="41910" marR="41910" marT="20955" marB="20955"/>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a:p>
                  </a:txBody>
                  <a:tcPr marL="41910" marR="41910" marT="20955" marB="20955"/>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dirty="0"/>
                    </a:p>
                  </a:txBody>
                  <a:tcPr marL="41910" marR="41910" marT="20955" marB="20955"/>
                </a:tc>
                <a:tc>
                  <a:txBody>
                    <a:bodyPr/>
                    <a:lstStyle/>
                    <a:p>
                      <a:endParaRPr lang="en-US" sz="100" dirty="0"/>
                    </a:p>
                  </a:txBody>
                  <a:tcPr marL="41910" marR="41910" marT="20955" marB="20955"/>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dirty="0"/>
                    </a:p>
                  </a:txBody>
                  <a:tcPr marL="41910" marR="41910" marT="20955" marB="20955"/>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a:p>
                  </a:txBody>
                  <a:tcPr marL="41910" marR="41910" marT="20955" marB="20955"/>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tcPr>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noFill/>
                      <a:prstDash val="solid"/>
                      <a:round/>
                      <a:headEnd type="none" w="med" len="med"/>
                      <a:tailEnd type="none" w="med" len="med"/>
                    </a:lnB>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dirty="0"/>
                    </a:p>
                  </a:txBody>
                  <a:tcPr marL="41910" marR="41910" marT="20955" marB="20955"/>
                </a:tc>
                <a:tc>
                  <a:txBody>
                    <a:bodyPr/>
                    <a:lstStyle/>
                    <a:p>
                      <a:endParaRPr lang="en-US" sz="100" dirty="0"/>
                    </a:p>
                  </a:txBody>
                  <a:tcPr marL="41910" marR="41910" marT="20955" marB="20955"/>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a:p>
                  </a:txBody>
                  <a:tcPr marL="41910" marR="41910" marT="20955" marB="20955"/>
                </a:tc>
                <a:tc>
                  <a:txBody>
                    <a:bodyPr/>
                    <a:lstStyle/>
                    <a:p>
                      <a:endParaRPr lang="en-US" sz="100"/>
                    </a:p>
                  </a:txBody>
                  <a:tcPr marL="41910" marR="41910" marT="20955" marB="20955"/>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tcPr>
                </a:tc>
                <a:tc>
                  <a:txBody>
                    <a:bodyPr/>
                    <a:lstStyle/>
                    <a:p>
                      <a:endParaRPr lang="en-US" sz="100"/>
                    </a:p>
                  </a:txBody>
                  <a:tcPr marL="41910" marR="41910" marT="20955" marB="20955"/>
                </a:tc>
                <a:tc>
                  <a:txBody>
                    <a:bodyPr/>
                    <a:lstStyle/>
                    <a:p>
                      <a:endParaRPr lang="en-US" sz="100" dirty="0"/>
                    </a:p>
                  </a:txBody>
                  <a:tcPr marL="41910" marR="41910" marT="20955" marB="2095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R w="57150" cap="flat" cmpd="sng" algn="ctr">
                      <a:no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R w="57150" cap="flat" cmpd="sng" algn="ctr">
                      <a:no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R w="57150" cap="flat" cmpd="sng" algn="ctr">
                      <a:no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B w="57150" cap="flat" cmpd="sng" algn="ctr">
                      <a:no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no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noFill/>
                      <a:prstDash val="solid"/>
                      <a:round/>
                      <a:headEnd type="none" w="med" len="med"/>
                      <a:tailEnd type="none" w="med" len="med"/>
                    </a:lnB>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00" dirty="0"/>
                    </a:p>
                  </a:txBody>
                  <a:tcPr marL="41910" marR="41910" marT="20955" marB="20955">
                    <a:lnL w="57150" cap="flat" cmpd="sng" algn="ctr">
                      <a:no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571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30" name="TextBox 610">
            <a:extLst>
              <a:ext uri="{FF2B5EF4-FFF2-40B4-BE49-F238E27FC236}">
                <a16:creationId xmlns:a16="http://schemas.microsoft.com/office/drawing/2014/main" id="{DF9E6586-99D0-9645-85BF-FEC890067A93}"/>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32" name="TextBox 31">
            <a:extLst>
              <a:ext uri="{FF2B5EF4-FFF2-40B4-BE49-F238E27FC236}">
                <a16:creationId xmlns:a16="http://schemas.microsoft.com/office/drawing/2014/main" id="{00CE55A5-A998-694A-8AD0-8A4E982A62F4}"/>
              </a:ext>
            </a:extLst>
          </p:cNvPr>
          <p:cNvSpPr txBox="1"/>
          <p:nvPr/>
        </p:nvSpPr>
        <p:spPr>
          <a:xfrm>
            <a:off x="1331640" y="2413709"/>
            <a:ext cx="2249760" cy="646331"/>
          </a:xfrm>
          <a:prstGeom prst="rect">
            <a:avLst/>
          </a:prstGeom>
          <a:noFill/>
        </p:spPr>
        <p:txBody>
          <a:bodyPr wrap="square" rtlCol="0">
            <a:spAutoFit/>
          </a:bodyPr>
          <a:lstStyle/>
          <a:p>
            <a:pPr algn="ctr"/>
            <a:r>
              <a:rPr lang="en-US" sz="3600" dirty="0"/>
              <a:t>C = A x B</a:t>
            </a:r>
          </a:p>
        </p:txBody>
      </p:sp>
      <p:sp>
        <p:nvSpPr>
          <p:cNvPr id="33" name="Slide Number Placeholder 3">
            <a:extLst>
              <a:ext uri="{FF2B5EF4-FFF2-40B4-BE49-F238E27FC236}">
                <a16:creationId xmlns:a16="http://schemas.microsoft.com/office/drawing/2014/main" id="{CD8FAD94-1A2B-064D-9382-A196DC738CC9}"/>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42522236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Example: </a:t>
            </a:r>
            <a:r>
              <a:rPr lang="en-US" sz="3600"/>
              <a:t>Matrix-Matrix Multiplication (III)</a:t>
            </a:r>
            <a:endParaRPr lang="en-US" sz="3600" dirty="0"/>
          </a:p>
        </p:txBody>
      </p:sp>
      <p:sp>
        <p:nvSpPr>
          <p:cNvPr id="3" name="Rectangle 2"/>
          <p:cNvSpPr/>
          <p:nvPr/>
        </p:nvSpPr>
        <p:spPr>
          <a:xfrm>
            <a:off x="485802" y="1690689"/>
            <a:ext cx="8172396" cy="2677656"/>
          </a:xfrm>
          <a:prstGeom prst="rect">
            <a:avLst/>
          </a:prstGeom>
        </p:spPr>
        <p:txBody>
          <a:bodyPr wrap="square">
            <a:spAutoFit/>
          </a:bodyPr>
          <a:lstStyle/>
          <a:p>
            <a:r>
              <a:rPr lang="en-US" sz="1400" dirty="0">
                <a:solidFill>
                  <a:srgbClr val="00BF00"/>
                </a:solidFill>
                <a:latin typeface="Lucida Console" panose="020B0609040504020204" pitchFamily="49" charset="0"/>
              </a:rPr>
              <a:t>__global__</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mm_kernel</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B,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C,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N) {</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row = </a:t>
            </a:r>
            <a:r>
              <a:rPr lang="en-US" sz="1400" dirty="0" err="1">
                <a:solidFill>
                  <a:srgbClr val="00BFBF"/>
                </a:solidFill>
                <a:latin typeface="Lucida Console" panose="020B0609040504020204" pitchFamily="49" charset="0"/>
              </a:rPr>
              <a:t>blockIdx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blockDim</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col = </a:t>
            </a:r>
            <a:r>
              <a:rPr lang="en-US" sz="1400" dirty="0" err="1">
                <a:solidFill>
                  <a:srgbClr val="00BFBF"/>
                </a:solidFill>
                <a:latin typeface="Lucida Console" panose="020B0609040504020204" pitchFamily="49" charset="0"/>
              </a:rPr>
              <a:t>blockIdx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blockDim</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p>
          <a:p>
            <a:endParaRPr lang="pt-BR"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sum = </a:t>
            </a:r>
            <a:r>
              <a:rPr lang="en-US" sz="1400" dirty="0">
                <a:solidFill>
                  <a:srgbClr val="BFBF00"/>
                </a:solidFill>
                <a:latin typeface="Lucida Console" panose="020B0609040504020204" pitchFamily="49" charset="0"/>
              </a:rPr>
              <a:t>0.0f</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a:solidFill>
                  <a:srgbClr val="BFBF00"/>
                </a:solidFill>
                <a:latin typeface="Lucida Console" panose="020B0609040504020204" pitchFamily="49" charset="0"/>
              </a:rPr>
              <a:t>for</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 = </a:t>
            </a:r>
            <a:r>
              <a:rPr lang="en-US" sz="1400" dirty="0">
                <a:solidFill>
                  <a:srgbClr val="BFBF00"/>
                </a:solidFill>
                <a:latin typeface="Lucida Console" panose="020B0609040504020204" pitchFamily="49" charset="0"/>
              </a:rPr>
              <a:t>0</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 &lt; N; ++</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 {</a:t>
            </a:r>
          </a:p>
          <a:p>
            <a:r>
              <a:rPr lang="pt-BR" sz="1400" dirty="0">
                <a:solidFill>
                  <a:prstClr val="black"/>
                </a:solidFill>
                <a:latin typeface="Lucida Console" panose="020B0609040504020204" pitchFamily="49" charset="0"/>
              </a:rPr>
              <a:t>        sum += A[row*N + i]*B[i*N + col];</a:t>
            </a:r>
          </a:p>
          <a:p>
            <a:r>
              <a:rPr lang="en-US" sz="1400" dirty="0">
                <a:solidFill>
                  <a:prstClr val="black"/>
                </a:solidFill>
                <a:latin typeface="Lucida Console" panose="020B0609040504020204" pitchFamily="49" charset="0"/>
              </a:rPr>
              <a:t>    }</a:t>
            </a:r>
          </a:p>
          <a:p>
            <a:r>
              <a:rPr lang="en-US" sz="1400" dirty="0">
                <a:solidFill>
                  <a:prstClr val="black"/>
                </a:solidFill>
                <a:latin typeface="Lucida Console" panose="020B0609040504020204" pitchFamily="49" charset="0"/>
              </a:rPr>
              <a:t>    C[row*N + col] = sum;</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a:t>
            </a:r>
            <a:endParaRPr lang="en-US" sz="1300" dirty="0"/>
          </a:p>
        </p:txBody>
      </p:sp>
      <p:sp>
        <p:nvSpPr>
          <p:cNvPr id="4" name="TextBox 610">
            <a:extLst>
              <a:ext uri="{FF2B5EF4-FFF2-40B4-BE49-F238E27FC236}">
                <a16:creationId xmlns:a16="http://schemas.microsoft.com/office/drawing/2014/main" id="{3CA99614-C5F5-EA4C-A42E-75960B5C607C}"/>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5" name="Slide Number Placeholder 3">
            <a:extLst>
              <a:ext uri="{FF2B5EF4-FFF2-40B4-BE49-F238E27FC236}">
                <a16:creationId xmlns:a16="http://schemas.microsoft.com/office/drawing/2014/main" id="{540ECE76-D38A-734B-824D-13FBCB3DDDFB}"/>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pic>
        <p:nvPicPr>
          <p:cNvPr id="6" name="Picture 5">
            <a:extLst>
              <a:ext uri="{FF2B5EF4-FFF2-40B4-BE49-F238E27FC236}">
                <a16:creationId xmlns:a16="http://schemas.microsoft.com/office/drawing/2014/main" id="{1B079990-0F0E-7C49-B5CA-BE86A4476272}"/>
              </a:ext>
            </a:extLst>
          </p:cNvPr>
          <p:cNvPicPr>
            <a:picLocks noChangeAspect="1"/>
          </p:cNvPicPr>
          <p:nvPr/>
        </p:nvPicPr>
        <p:blipFill>
          <a:blip r:embed="rId2"/>
          <a:stretch>
            <a:fillRect/>
          </a:stretch>
        </p:blipFill>
        <p:spPr>
          <a:xfrm>
            <a:off x="5690986" y="3828480"/>
            <a:ext cx="3148214" cy="2415158"/>
          </a:xfrm>
          <a:prstGeom prst="rect">
            <a:avLst/>
          </a:prstGeom>
        </p:spPr>
      </p:pic>
    </p:spTree>
    <p:extLst>
      <p:ext uri="{BB962C8B-B14F-4D97-AF65-F5344CB8AC3E}">
        <p14:creationId xmlns:p14="http://schemas.microsoft.com/office/powerpoint/2010/main" val="8328687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25767" y="3962507"/>
            <a:ext cx="91371" cy="2077284"/>
            <a:chOff x="4515210" y="3721867"/>
            <a:chExt cx="91371" cy="2077284"/>
          </a:xfrm>
        </p:grpSpPr>
        <p:cxnSp>
          <p:nvCxnSpPr>
            <p:cNvPr id="14" name="Straight Arrow Connector 13"/>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grpSp>
        <p:nvGrpSpPr>
          <p:cNvPr id="21" name="Group 20"/>
          <p:cNvGrpSpPr/>
          <p:nvPr/>
        </p:nvGrpSpPr>
        <p:grpSpPr>
          <a:xfrm>
            <a:off x="4633452" y="3762417"/>
            <a:ext cx="2011680" cy="169277"/>
            <a:chOff x="4648200" y="3521102"/>
            <a:chExt cx="2011680" cy="169277"/>
          </a:xfrm>
        </p:grpSpPr>
        <p:cxnSp>
          <p:nvCxnSpPr>
            <p:cNvPr id="18" name="Straight Arrow Connector 17"/>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12" name="Table 11"/>
          <p:cNvGraphicFramePr>
            <a:graphicFrameLocks noGrp="1"/>
          </p:cNvGraphicFramePr>
          <p:nvPr/>
        </p:nvGraphicFramePr>
        <p:xfrm>
          <a:off x="4649676"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
        <p:nvSpPr>
          <p:cNvPr id="2" name="Title 1"/>
          <p:cNvSpPr>
            <a:spLocks noGrp="1"/>
          </p:cNvSpPr>
          <p:nvPr>
            <p:ph type="title"/>
          </p:nvPr>
        </p:nvSpPr>
        <p:spPr/>
        <p:txBody>
          <a:bodyPr>
            <a:normAutofit/>
          </a:bodyPr>
          <a:lstStyle/>
          <a:p>
            <a:r>
              <a:rPr lang="en-US" sz="3600" dirty="0"/>
              <a:t>Reuse in Matrix-Matrix Multiplication (I)</a:t>
            </a:r>
          </a:p>
        </p:txBody>
      </p:sp>
      <p:sp>
        <p:nvSpPr>
          <p:cNvPr id="8" name="TextBox 7"/>
          <p:cNvSpPr txBox="1"/>
          <p:nvPr/>
        </p:nvSpPr>
        <p:spPr>
          <a:xfrm>
            <a:off x="1828800" y="4731975"/>
            <a:ext cx="609600" cy="461665"/>
          </a:xfrm>
          <a:prstGeom prst="rect">
            <a:avLst/>
          </a:prstGeom>
          <a:noFill/>
        </p:spPr>
        <p:txBody>
          <a:bodyPr wrap="square" rtlCol="0">
            <a:spAutoFit/>
          </a:bodyPr>
          <a:lstStyle/>
          <a:p>
            <a:pPr algn="ctr"/>
            <a:r>
              <a:rPr lang="en-US" sz="2400" dirty="0"/>
              <a:t>A</a:t>
            </a:r>
          </a:p>
        </p:txBody>
      </p:sp>
      <p:sp>
        <p:nvSpPr>
          <p:cNvPr id="9" name="TextBox 8"/>
          <p:cNvSpPr txBox="1"/>
          <p:nvPr/>
        </p:nvSpPr>
        <p:spPr>
          <a:xfrm>
            <a:off x="6705600" y="2522175"/>
            <a:ext cx="609600" cy="461665"/>
          </a:xfrm>
          <a:prstGeom prst="rect">
            <a:avLst/>
          </a:prstGeom>
          <a:noFill/>
        </p:spPr>
        <p:txBody>
          <a:bodyPr wrap="square" rtlCol="0">
            <a:spAutoFit/>
          </a:bodyPr>
          <a:lstStyle/>
          <a:p>
            <a:pPr algn="ctr"/>
            <a:r>
              <a:rPr lang="en-US" sz="2400" dirty="0"/>
              <a:t>B</a:t>
            </a:r>
          </a:p>
        </p:txBody>
      </p:sp>
      <p:sp>
        <p:nvSpPr>
          <p:cNvPr id="10" name="TextBox 9"/>
          <p:cNvSpPr txBox="1"/>
          <p:nvPr/>
        </p:nvSpPr>
        <p:spPr>
          <a:xfrm>
            <a:off x="6705600" y="4731975"/>
            <a:ext cx="609600" cy="461665"/>
          </a:xfrm>
          <a:prstGeom prst="rect">
            <a:avLst/>
          </a:prstGeom>
          <a:noFill/>
        </p:spPr>
        <p:txBody>
          <a:bodyPr wrap="square" rtlCol="0">
            <a:spAutoFit/>
          </a:bodyPr>
          <a:lstStyle/>
          <a:p>
            <a:pPr algn="ctr"/>
            <a:r>
              <a:rPr lang="en-US" sz="2400" dirty="0"/>
              <a:t>C</a:t>
            </a:r>
          </a:p>
        </p:txBody>
      </p:sp>
      <p:grpSp>
        <p:nvGrpSpPr>
          <p:cNvPr id="22" name="Group 21"/>
          <p:cNvGrpSpPr/>
          <p:nvPr/>
        </p:nvGrpSpPr>
        <p:grpSpPr>
          <a:xfrm>
            <a:off x="4525767" y="1668556"/>
            <a:ext cx="91372" cy="2077284"/>
            <a:chOff x="4513483" y="3721867"/>
            <a:chExt cx="91372" cy="2077284"/>
          </a:xfrm>
        </p:grpSpPr>
        <p:cxnSp>
          <p:nvCxnSpPr>
            <p:cNvPr id="23" name="Straight Arrow Connector 22"/>
            <p:cNvCxnSpPr/>
            <p:nvPr/>
          </p:nvCxnSpPr>
          <p:spPr>
            <a:xfrm>
              <a:off x="4545543"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4513483" y="4668176"/>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25" name="Group 24"/>
          <p:cNvGrpSpPr/>
          <p:nvPr/>
        </p:nvGrpSpPr>
        <p:grpSpPr>
          <a:xfrm>
            <a:off x="2484120" y="3762417"/>
            <a:ext cx="2011680" cy="169277"/>
            <a:chOff x="4648200" y="3521102"/>
            <a:chExt cx="2011680" cy="169277"/>
          </a:xfrm>
        </p:grpSpPr>
        <p:cxnSp>
          <p:nvCxnSpPr>
            <p:cNvPr id="26" name="Straight Arrow Connector 2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28" name="Table 27"/>
          <p:cNvGraphicFramePr>
            <a:graphicFrameLocks noGrp="1"/>
          </p:cNvGraphicFramePr>
          <p:nvPr/>
        </p:nvGraphicFramePr>
        <p:xfrm>
          <a:off x="4646724" y="1688440"/>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1"/>
                  </a:ext>
                </a:extLst>
              </a:tr>
            </a:tbl>
          </a:graphicData>
        </a:graphic>
      </p:graphicFrame>
      <p:graphicFrame>
        <p:nvGraphicFramePr>
          <p:cNvPr id="29" name="Table 28"/>
          <p:cNvGraphicFramePr>
            <a:graphicFrameLocks noGrp="1"/>
          </p:cNvGraphicFramePr>
          <p:nvPr/>
        </p:nvGraphicFramePr>
        <p:xfrm>
          <a:off x="2482644"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1"/>
                  </a:ext>
                </a:extLst>
              </a:tr>
            </a:tbl>
          </a:graphicData>
        </a:graphic>
      </p:graphicFrame>
      <p:grpSp>
        <p:nvGrpSpPr>
          <p:cNvPr id="45" name="Group 44"/>
          <p:cNvGrpSpPr/>
          <p:nvPr/>
        </p:nvGrpSpPr>
        <p:grpSpPr>
          <a:xfrm>
            <a:off x="4646724" y="1499279"/>
            <a:ext cx="2011680" cy="169277"/>
            <a:chOff x="4648200" y="3521102"/>
            <a:chExt cx="2011680" cy="169277"/>
          </a:xfrm>
        </p:grpSpPr>
        <p:cxnSp>
          <p:nvCxnSpPr>
            <p:cNvPr id="46" name="Straight Arrow Connector 4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48" name="Group 47"/>
          <p:cNvGrpSpPr/>
          <p:nvPr/>
        </p:nvGrpSpPr>
        <p:grpSpPr>
          <a:xfrm>
            <a:off x="2341719" y="3962507"/>
            <a:ext cx="91371" cy="2077284"/>
            <a:chOff x="4515210" y="3721867"/>
            <a:chExt cx="91371" cy="2077284"/>
          </a:xfrm>
        </p:grpSpPr>
        <p:cxnSp>
          <p:nvCxnSpPr>
            <p:cNvPr id="49" name="Straight Arrow Connector 48"/>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sp>
        <p:nvSpPr>
          <p:cNvPr id="34" name="Rectangle 33"/>
          <p:cNvSpPr/>
          <p:nvPr/>
        </p:nvSpPr>
        <p:spPr>
          <a:xfrm>
            <a:off x="6882408" y="3031447"/>
            <a:ext cx="2018312" cy="1631216"/>
          </a:xfrm>
          <a:prstGeom prst="rect">
            <a:avLst/>
          </a:prstGeom>
        </p:spPr>
        <p:txBody>
          <a:bodyPr wrap="square">
            <a:spAutoFit/>
          </a:bodyPr>
          <a:lstStyle/>
          <a:p>
            <a:pPr algn="ctr"/>
            <a:r>
              <a:rPr lang="en-US" sz="2000" dirty="0"/>
              <a:t>Some of the threads in the same thread block use the same input data</a:t>
            </a:r>
          </a:p>
        </p:txBody>
      </p:sp>
      <p:sp>
        <p:nvSpPr>
          <p:cNvPr id="30" name="TextBox 610">
            <a:extLst>
              <a:ext uri="{FF2B5EF4-FFF2-40B4-BE49-F238E27FC236}">
                <a16:creationId xmlns:a16="http://schemas.microsoft.com/office/drawing/2014/main" id="{AFD9AC6C-684A-DD4C-910E-A2FB30395560}"/>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31" name="TextBox 30">
            <a:extLst>
              <a:ext uri="{FF2B5EF4-FFF2-40B4-BE49-F238E27FC236}">
                <a16:creationId xmlns:a16="http://schemas.microsoft.com/office/drawing/2014/main" id="{7E5AC96E-7387-2742-A7E7-2801F23B3BCD}"/>
              </a:ext>
            </a:extLst>
          </p:cNvPr>
          <p:cNvSpPr txBox="1"/>
          <p:nvPr/>
        </p:nvSpPr>
        <p:spPr>
          <a:xfrm>
            <a:off x="1331640" y="2413709"/>
            <a:ext cx="2249760" cy="646331"/>
          </a:xfrm>
          <a:prstGeom prst="rect">
            <a:avLst/>
          </a:prstGeom>
          <a:noFill/>
        </p:spPr>
        <p:txBody>
          <a:bodyPr wrap="square" rtlCol="0">
            <a:spAutoFit/>
          </a:bodyPr>
          <a:lstStyle/>
          <a:p>
            <a:pPr algn="ctr"/>
            <a:r>
              <a:rPr lang="en-US" sz="3600" dirty="0"/>
              <a:t>C = A x B</a:t>
            </a:r>
          </a:p>
        </p:txBody>
      </p:sp>
      <p:sp>
        <p:nvSpPr>
          <p:cNvPr id="32" name="Slide Number Placeholder 3">
            <a:extLst>
              <a:ext uri="{FF2B5EF4-FFF2-40B4-BE49-F238E27FC236}">
                <a16:creationId xmlns:a16="http://schemas.microsoft.com/office/drawing/2014/main" id="{1FC596F5-541C-EE48-AA8C-F7BC65F00C76}"/>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42285086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25767" y="3962507"/>
            <a:ext cx="91371" cy="2077284"/>
            <a:chOff x="4515210" y="3721867"/>
            <a:chExt cx="91371" cy="2077284"/>
          </a:xfrm>
        </p:grpSpPr>
        <p:cxnSp>
          <p:nvCxnSpPr>
            <p:cNvPr id="14" name="Straight Arrow Connector 13"/>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grpSp>
        <p:nvGrpSpPr>
          <p:cNvPr id="21" name="Group 20"/>
          <p:cNvGrpSpPr/>
          <p:nvPr/>
        </p:nvGrpSpPr>
        <p:grpSpPr>
          <a:xfrm>
            <a:off x="4633452" y="3762417"/>
            <a:ext cx="2011680" cy="169277"/>
            <a:chOff x="4648200" y="3521102"/>
            <a:chExt cx="2011680" cy="169277"/>
          </a:xfrm>
        </p:grpSpPr>
        <p:cxnSp>
          <p:nvCxnSpPr>
            <p:cNvPr id="18" name="Straight Arrow Connector 17"/>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12" name="Table 11"/>
          <p:cNvGraphicFramePr>
            <a:graphicFrameLocks noGrp="1"/>
          </p:cNvGraphicFramePr>
          <p:nvPr/>
        </p:nvGraphicFramePr>
        <p:xfrm>
          <a:off x="4649676"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
        <p:nvSpPr>
          <p:cNvPr id="2" name="Title 1"/>
          <p:cNvSpPr>
            <a:spLocks noGrp="1"/>
          </p:cNvSpPr>
          <p:nvPr>
            <p:ph type="title"/>
          </p:nvPr>
        </p:nvSpPr>
        <p:spPr/>
        <p:txBody>
          <a:bodyPr>
            <a:normAutofit/>
          </a:bodyPr>
          <a:lstStyle/>
          <a:p>
            <a:r>
              <a:rPr lang="en-US" sz="3600" dirty="0"/>
              <a:t>Reuse in Matrix-Matrix Multiplication (II)</a:t>
            </a:r>
          </a:p>
        </p:txBody>
      </p:sp>
      <p:sp>
        <p:nvSpPr>
          <p:cNvPr id="8" name="TextBox 7"/>
          <p:cNvSpPr txBox="1"/>
          <p:nvPr/>
        </p:nvSpPr>
        <p:spPr>
          <a:xfrm>
            <a:off x="1828800" y="4731975"/>
            <a:ext cx="609600" cy="461665"/>
          </a:xfrm>
          <a:prstGeom prst="rect">
            <a:avLst/>
          </a:prstGeom>
          <a:noFill/>
        </p:spPr>
        <p:txBody>
          <a:bodyPr wrap="square" rtlCol="0">
            <a:spAutoFit/>
          </a:bodyPr>
          <a:lstStyle/>
          <a:p>
            <a:pPr algn="ctr"/>
            <a:r>
              <a:rPr lang="en-US" sz="2400" dirty="0"/>
              <a:t>A</a:t>
            </a:r>
          </a:p>
        </p:txBody>
      </p:sp>
      <p:sp>
        <p:nvSpPr>
          <p:cNvPr id="9" name="TextBox 8"/>
          <p:cNvSpPr txBox="1"/>
          <p:nvPr/>
        </p:nvSpPr>
        <p:spPr>
          <a:xfrm>
            <a:off x="6705600" y="2522175"/>
            <a:ext cx="609600" cy="461665"/>
          </a:xfrm>
          <a:prstGeom prst="rect">
            <a:avLst/>
          </a:prstGeom>
          <a:noFill/>
        </p:spPr>
        <p:txBody>
          <a:bodyPr wrap="square" rtlCol="0">
            <a:spAutoFit/>
          </a:bodyPr>
          <a:lstStyle/>
          <a:p>
            <a:pPr algn="ctr"/>
            <a:r>
              <a:rPr lang="en-US" sz="2400" dirty="0"/>
              <a:t>B</a:t>
            </a:r>
          </a:p>
        </p:txBody>
      </p:sp>
      <p:sp>
        <p:nvSpPr>
          <p:cNvPr id="10" name="TextBox 9"/>
          <p:cNvSpPr txBox="1"/>
          <p:nvPr/>
        </p:nvSpPr>
        <p:spPr>
          <a:xfrm>
            <a:off x="6705600" y="4731975"/>
            <a:ext cx="609600" cy="461665"/>
          </a:xfrm>
          <a:prstGeom prst="rect">
            <a:avLst/>
          </a:prstGeom>
          <a:noFill/>
        </p:spPr>
        <p:txBody>
          <a:bodyPr wrap="square" rtlCol="0">
            <a:spAutoFit/>
          </a:bodyPr>
          <a:lstStyle/>
          <a:p>
            <a:pPr algn="ctr"/>
            <a:r>
              <a:rPr lang="en-US" sz="2400" dirty="0"/>
              <a:t>C</a:t>
            </a:r>
          </a:p>
        </p:txBody>
      </p:sp>
      <p:grpSp>
        <p:nvGrpSpPr>
          <p:cNvPr id="22" name="Group 21"/>
          <p:cNvGrpSpPr/>
          <p:nvPr/>
        </p:nvGrpSpPr>
        <p:grpSpPr>
          <a:xfrm>
            <a:off x="4525767" y="1668556"/>
            <a:ext cx="91372" cy="2077284"/>
            <a:chOff x="4513483" y="3721867"/>
            <a:chExt cx="91372" cy="2077284"/>
          </a:xfrm>
        </p:grpSpPr>
        <p:cxnSp>
          <p:nvCxnSpPr>
            <p:cNvPr id="23" name="Straight Arrow Connector 22"/>
            <p:cNvCxnSpPr/>
            <p:nvPr/>
          </p:nvCxnSpPr>
          <p:spPr>
            <a:xfrm>
              <a:off x="4545543"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4513483" y="4668176"/>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25" name="Group 24"/>
          <p:cNvGrpSpPr/>
          <p:nvPr/>
        </p:nvGrpSpPr>
        <p:grpSpPr>
          <a:xfrm>
            <a:off x="2484120" y="3762417"/>
            <a:ext cx="2011680" cy="169277"/>
            <a:chOff x="4648200" y="3521102"/>
            <a:chExt cx="2011680" cy="169277"/>
          </a:xfrm>
        </p:grpSpPr>
        <p:cxnSp>
          <p:nvCxnSpPr>
            <p:cNvPr id="26" name="Straight Arrow Connector 2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28" name="Table 27"/>
          <p:cNvGraphicFramePr>
            <a:graphicFrameLocks noGrp="1"/>
          </p:cNvGraphicFramePr>
          <p:nvPr/>
        </p:nvGraphicFramePr>
        <p:xfrm>
          <a:off x="4646724" y="1688440"/>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1"/>
                  </a:ext>
                </a:extLst>
              </a:tr>
            </a:tbl>
          </a:graphicData>
        </a:graphic>
      </p:graphicFrame>
      <p:graphicFrame>
        <p:nvGraphicFramePr>
          <p:cNvPr id="29" name="Table 28"/>
          <p:cNvGraphicFramePr>
            <a:graphicFrameLocks noGrp="1"/>
          </p:cNvGraphicFramePr>
          <p:nvPr/>
        </p:nvGraphicFramePr>
        <p:xfrm>
          <a:off x="2482644"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extLst>
                  <a:ext uri="{0D108BD9-81ED-4DB2-BD59-A6C34878D82A}">
                    <a16:rowId xmlns:a16="http://schemas.microsoft.com/office/drawing/2014/main" val="10011"/>
                  </a:ext>
                </a:extLst>
              </a:tr>
            </a:tbl>
          </a:graphicData>
        </a:graphic>
      </p:graphicFrame>
      <p:grpSp>
        <p:nvGrpSpPr>
          <p:cNvPr id="45" name="Group 44"/>
          <p:cNvGrpSpPr/>
          <p:nvPr/>
        </p:nvGrpSpPr>
        <p:grpSpPr>
          <a:xfrm>
            <a:off x="4646724" y="1499279"/>
            <a:ext cx="2011680" cy="169277"/>
            <a:chOff x="4648200" y="3521102"/>
            <a:chExt cx="2011680" cy="169277"/>
          </a:xfrm>
        </p:grpSpPr>
        <p:cxnSp>
          <p:nvCxnSpPr>
            <p:cNvPr id="46" name="Straight Arrow Connector 4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48" name="Group 47"/>
          <p:cNvGrpSpPr/>
          <p:nvPr/>
        </p:nvGrpSpPr>
        <p:grpSpPr>
          <a:xfrm>
            <a:off x="2341719" y="3962507"/>
            <a:ext cx="91371" cy="2077284"/>
            <a:chOff x="4515210" y="3721867"/>
            <a:chExt cx="91371" cy="2077284"/>
          </a:xfrm>
        </p:grpSpPr>
        <p:cxnSp>
          <p:nvCxnSpPr>
            <p:cNvPr id="49" name="Straight Arrow Connector 48"/>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sp>
        <p:nvSpPr>
          <p:cNvPr id="34" name="Rectangle 33"/>
          <p:cNvSpPr/>
          <p:nvPr/>
        </p:nvSpPr>
        <p:spPr>
          <a:xfrm>
            <a:off x="6882408" y="3031447"/>
            <a:ext cx="2018312" cy="1631216"/>
          </a:xfrm>
          <a:prstGeom prst="rect">
            <a:avLst/>
          </a:prstGeom>
        </p:spPr>
        <p:txBody>
          <a:bodyPr wrap="square">
            <a:spAutoFit/>
          </a:bodyPr>
          <a:lstStyle/>
          <a:p>
            <a:pPr algn="ctr"/>
            <a:r>
              <a:rPr lang="en-US" sz="2000" dirty="0"/>
              <a:t>Some of the threads in the same thread block use the same input data</a:t>
            </a:r>
          </a:p>
        </p:txBody>
      </p:sp>
      <p:sp>
        <p:nvSpPr>
          <p:cNvPr id="30" name="TextBox 610">
            <a:extLst>
              <a:ext uri="{FF2B5EF4-FFF2-40B4-BE49-F238E27FC236}">
                <a16:creationId xmlns:a16="http://schemas.microsoft.com/office/drawing/2014/main" id="{D4227FD2-4B1F-0F47-BFCE-0B2D7C64C6D9}"/>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31" name="TextBox 30">
            <a:extLst>
              <a:ext uri="{FF2B5EF4-FFF2-40B4-BE49-F238E27FC236}">
                <a16:creationId xmlns:a16="http://schemas.microsoft.com/office/drawing/2014/main" id="{1AB97254-813E-904C-896F-677C3B58D787}"/>
              </a:ext>
            </a:extLst>
          </p:cNvPr>
          <p:cNvSpPr txBox="1"/>
          <p:nvPr/>
        </p:nvSpPr>
        <p:spPr>
          <a:xfrm>
            <a:off x="1331640" y="2413709"/>
            <a:ext cx="2249760" cy="646331"/>
          </a:xfrm>
          <a:prstGeom prst="rect">
            <a:avLst/>
          </a:prstGeom>
          <a:noFill/>
        </p:spPr>
        <p:txBody>
          <a:bodyPr wrap="square" rtlCol="0">
            <a:spAutoFit/>
          </a:bodyPr>
          <a:lstStyle/>
          <a:p>
            <a:pPr algn="ctr"/>
            <a:r>
              <a:rPr lang="en-US" sz="3600" dirty="0"/>
              <a:t>C = A x B</a:t>
            </a:r>
          </a:p>
        </p:txBody>
      </p:sp>
      <p:sp>
        <p:nvSpPr>
          <p:cNvPr id="32" name="Slide Number Placeholder 3">
            <a:extLst>
              <a:ext uri="{FF2B5EF4-FFF2-40B4-BE49-F238E27FC236}">
                <a16:creationId xmlns:a16="http://schemas.microsoft.com/office/drawing/2014/main" id="{32A1FDAA-7BDC-BE47-8A6B-8C4E816704C0}"/>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13942844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Reuse in Matrix-Matrix Multiplication (III)</a:t>
            </a:r>
          </a:p>
        </p:txBody>
      </p:sp>
      <p:sp>
        <p:nvSpPr>
          <p:cNvPr id="3" name="Content Placeholder 2"/>
          <p:cNvSpPr>
            <a:spLocks noGrp="1"/>
          </p:cNvSpPr>
          <p:nvPr>
            <p:ph idx="1"/>
          </p:nvPr>
        </p:nvSpPr>
        <p:spPr/>
        <p:txBody>
          <a:bodyPr>
            <a:noAutofit/>
          </a:bodyPr>
          <a:lstStyle/>
          <a:p>
            <a:r>
              <a:rPr lang="en-US" dirty="0">
                <a:solidFill>
                  <a:srgbClr val="0000FF"/>
                </a:solidFill>
              </a:rPr>
              <a:t>Sometimes</a:t>
            </a:r>
            <a:r>
              <a:rPr lang="en-US" dirty="0"/>
              <a:t>, we are lucky:</a:t>
            </a:r>
          </a:p>
          <a:p>
            <a:pPr lvl="1"/>
            <a:r>
              <a:rPr lang="en-US" dirty="0">
                <a:solidFill>
                  <a:srgbClr val="0000FF"/>
                </a:solidFill>
              </a:rPr>
              <a:t>The thread finds the data in the L1 cache </a:t>
            </a:r>
            <a:r>
              <a:rPr lang="en-US" dirty="0"/>
              <a:t>because it was recently loaded by another thread</a:t>
            </a:r>
          </a:p>
          <a:p>
            <a:r>
              <a:rPr lang="en-US" dirty="0"/>
              <a:t>Sometimes, we are not lucky:</a:t>
            </a:r>
          </a:p>
          <a:p>
            <a:pPr lvl="1"/>
            <a:r>
              <a:rPr lang="en-US" dirty="0">
                <a:solidFill>
                  <a:srgbClr val="FF0000"/>
                </a:solidFill>
              </a:rPr>
              <a:t>The data gets evicted from the L1 cache </a:t>
            </a:r>
            <a:r>
              <a:rPr lang="en-US" dirty="0"/>
              <a:t>before another thread tries to load it</a:t>
            </a:r>
          </a:p>
          <a:p>
            <a:r>
              <a:rPr lang="en-US" dirty="0"/>
              <a:t>Solution:</a:t>
            </a:r>
          </a:p>
          <a:p>
            <a:pPr lvl="1"/>
            <a:r>
              <a:rPr lang="en-US" dirty="0"/>
              <a:t>Let the threads work together to load part of the data and ensure that all threads that need it use it before loading more data</a:t>
            </a:r>
          </a:p>
          <a:p>
            <a:pPr lvl="1"/>
            <a:r>
              <a:rPr lang="en-US" dirty="0"/>
              <a:t>Use shared memory to ensure data stays close</a:t>
            </a:r>
          </a:p>
          <a:p>
            <a:pPr lvl="1"/>
            <a:r>
              <a:rPr lang="en-US" dirty="0"/>
              <a:t>Optimizing called </a:t>
            </a:r>
            <a:r>
              <a:rPr lang="en-US" dirty="0">
                <a:solidFill>
                  <a:srgbClr val="0000FF"/>
                </a:solidFill>
              </a:rPr>
              <a:t>tiling</a:t>
            </a:r>
            <a:r>
              <a:rPr lang="en-US" dirty="0"/>
              <a:t> because divides input to tiles</a:t>
            </a:r>
          </a:p>
        </p:txBody>
      </p:sp>
      <p:sp>
        <p:nvSpPr>
          <p:cNvPr id="4" name="TextBox 610">
            <a:extLst>
              <a:ext uri="{FF2B5EF4-FFF2-40B4-BE49-F238E27FC236}">
                <a16:creationId xmlns:a16="http://schemas.microsoft.com/office/drawing/2014/main" id="{A96E403D-DCD6-3242-BFEB-65EC60B76FE5}"/>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5" name="Slide Number Placeholder 3">
            <a:extLst>
              <a:ext uri="{FF2B5EF4-FFF2-40B4-BE49-F238E27FC236}">
                <a16:creationId xmlns:a16="http://schemas.microsoft.com/office/drawing/2014/main" id="{10E573DF-BA90-424C-9CF0-2E418A2811CA}"/>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1329379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25767" y="3962507"/>
            <a:ext cx="91371" cy="2077284"/>
            <a:chOff x="4515210" y="3721867"/>
            <a:chExt cx="91371" cy="2077284"/>
          </a:xfrm>
        </p:grpSpPr>
        <p:cxnSp>
          <p:nvCxnSpPr>
            <p:cNvPr id="14" name="Straight Arrow Connector 13"/>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grpSp>
        <p:nvGrpSpPr>
          <p:cNvPr id="21" name="Group 20"/>
          <p:cNvGrpSpPr/>
          <p:nvPr/>
        </p:nvGrpSpPr>
        <p:grpSpPr>
          <a:xfrm>
            <a:off x="4633452" y="3762417"/>
            <a:ext cx="2011680" cy="169277"/>
            <a:chOff x="4648200" y="3521102"/>
            <a:chExt cx="2011680" cy="169277"/>
          </a:xfrm>
        </p:grpSpPr>
        <p:cxnSp>
          <p:nvCxnSpPr>
            <p:cNvPr id="18" name="Straight Arrow Connector 17"/>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12" name="Table 11"/>
          <p:cNvGraphicFramePr>
            <a:graphicFrameLocks noGrp="1"/>
          </p:cNvGraphicFramePr>
          <p:nvPr/>
        </p:nvGraphicFramePr>
        <p:xfrm>
          <a:off x="4649676"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
        <p:nvSpPr>
          <p:cNvPr id="2" name="Title 1"/>
          <p:cNvSpPr>
            <a:spLocks noGrp="1"/>
          </p:cNvSpPr>
          <p:nvPr>
            <p:ph type="title"/>
          </p:nvPr>
        </p:nvSpPr>
        <p:spPr/>
        <p:txBody>
          <a:bodyPr>
            <a:normAutofit/>
          </a:bodyPr>
          <a:lstStyle/>
          <a:p>
            <a:r>
              <a:rPr lang="en-US" dirty="0"/>
              <a:t>Tiled Matrix-Matrix Multiplication (I)</a:t>
            </a:r>
          </a:p>
        </p:txBody>
      </p:sp>
      <p:sp>
        <p:nvSpPr>
          <p:cNvPr id="8" name="TextBox 7"/>
          <p:cNvSpPr txBox="1"/>
          <p:nvPr/>
        </p:nvSpPr>
        <p:spPr>
          <a:xfrm>
            <a:off x="1828800" y="4731975"/>
            <a:ext cx="609600" cy="461665"/>
          </a:xfrm>
          <a:prstGeom prst="rect">
            <a:avLst/>
          </a:prstGeom>
          <a:noFill/>
        </p:spPr>
        <p:txBody>
          <a:bodyPr wrap="square" rtlCol="0">
            <a:spAutoFit/>
          </a:bodyPr>
          <a:lstStyle/>
          <a:p>
            <a:pPr algn="ctr"/>
            <a:r>
              <a:rPr lang="en-US" sz="2400" dirty="0"/>
              <a:t>A</a:t>
            </a:r>
          </a:p>
        </p:txBody>
      </p:sp>
      <p:sp>
        <p:nvSpPr>
          <p:cNvPr id="9" name="TextBox 8"/>
          <p:cNvSpPr txBox="1"/>
          <p:nvPr/>
        </p:nvSpPr>
        <p:spPr>
          <a:xfrm>
            <a:off x="6705600" y="2522175"/>
            <a:ext cx="609600" cy="461665"/>
          </a:xfrm>
          <a:prstGeom prst="rect">
            <a:avLst/>
          </a:prstGeom>
          <a:noFill/>
        </p:spPr>
        <p:txBody>
          <a:bodyPr wrap="square" rtlCol="0">
            <a:spAutoFit/>
          </a:bodyPr>
          <a:lstStyle/>
          <a:p>
            <a:pPr algn="ctr"/>
            <a:r>
              <a:rPr lang="en-US" sz="2400" dirty="0"/>
              <a:t>B</a:t>
            </a:r>
          </a:p>
        </p:txBody>
      </p:sp>
      <p:sp>
        <p:nvSpPr>
          <p:cNvPr id="10" name="TextBox 9"/>
          <p:cNvSpPr txBox="1"/>
          <p:nvPr/>
        </p:nvSpPr>
        <p:spPr>
          <a:xfrm>
            <a:off x="6705600" y="4731975"/>
            <a:ext cx="609600" cy="461665"/>
          </a:xfrm>
          <a:prstGeom prst="rect">
            <a:avLst/>
          </a:prstGeom>
          <a:noFill/>
        </p:spPr>
        <p:txBody>
          <a:bodyPr wrap="square" rtlCol="0">
            <a:spAutoFit/>
          </a:bodyPr>
          <a:lstStyle/>
          <a:p>
            <a:pPr algn="ctr"/>
            <a:r>
              <a:rPr lang="en-US" sz="2400" dirty="0"/>
              <a:t>C</a:t>
            </a:r>
          </a:p>
        </p:txBody>
      </p:sp>
      <p:grpSp>
        <p:nvGrpSpPr>
          <p:cNvPr id="22" name="Group 21"/>
          <p:cNvGrpSpPr/>
          <p:nvPr/>
        </p:nvGrpSpPr>
        <p:grpSpPr>
          <a:xfrm>
            <a:off x="4525767" y="1668556"/>
            <a:ext cx="91372" cy="2077284"/>
            <a:chOff x="4513483" y="3721867"/>
            <a:chExt cx="91372" cy="2077284"/>
          </a:xfrm>
        </p:grpSpPr>
        <p:cxnSp>
          <p:nvCxnSpPr>
            <p:cNvPr id="23" name="Straight Arrow Connector 22"/>
            <p:cNvCxnSpPr/>
            <p:nvPr/>
          </p:nvCxnSpPr>
          <p:spPr>
            <a:xfrm>
              <a:off x="4545543"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4513483" y="4668176"/>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25" name="Group 24"/>
          <p:cNvGrpSpPr/>
          <p:nvPr/>
        </p:nvGrpSpPr>
        <p:grpSpPr>
          <a:xfrm>
            <a:off x="2484120" y="3762417"/>
            <a:ext cx="2011680" cy="169277"/>
            <a:chOff x="4648200" y="3521102"/>
            <a:chExt cx="2011680" cy="169277"/>
          </a:xfrm>
        </p:grpSpPr>
        <p:cxnSp>
          <p:nvCxnSpPr>
            <p:cNvPr id="26" name="Straight Arrow Connector 2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28" name="Table 27"/>
          <p:cNvGraphicFramePr>
            <a:graphicFrameLocks noGrp="1"/>
          </p:cNvGraphicFramePr>
          <p:nvPr/>
        </p:nvGraphicFramePr>
        <p:xfrm>
          <a:off x="4646724" y="1688440"/>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6">
                        <a:lumMod val="60000"/>
                        <a:lumOff val="40000"/>
                      </a:schemeClr>
                    </a:solid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6">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aphicFrame>
        <p:nvGraphicFramePr>
          <p:cNvPr id="29" name="Table 28"/>
          <p:cNvGraphicFramePr>
            <a:graphicFrameLocks noGrp="1"/>
          </p:cNvGraphicFramePr>
          <p:nvPr/>
        </p:nvGraphicFramePr>
        <p:xfrm>
          <a:off x="2482644"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solidFill>
                      <a:schemeClr val="accent5">
                        <a:lumMod val="60000"/>
                        <a:lumOff val="40000"/>
                      </a:schemeClr>
                    </a:solid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5">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pSp>
        <p:nvGrpSpPr>
          <p:cNvPr id="45" name="Group 44"/>
          <p:cNvGrpSpPr/>
          <p:nvPr/>
        </p:nvGrpSpPr>
        <p:grpSpPr>
          <a:xfrm>
            <a:off x="4646724" y="1499279"/>
            <a:ext cx="2011680" cy="169277"/>
            <a:chOff x="4648200" y="3521102"/>
            <a:chExt cx="2011680" cy="169277"/>
          </a:xfrm>
        </p:grpSpPr>
        <p:cxnSp>
          <p:nvCxnSpPr>
            <p:cNvPr id="46" name="Straight Arrow Connector 4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48" name="Group 47"/>
          <p:cNvGrpSpPr/>
          <p:nvPr/>
        </p:nvGrpSpPr>
        <p:grpSpPr>
          <a:xfrm>
            <a:off x="2341719" y="3962507"/>
            <a:ext cx="91371" cy="2077284"/>
            <a:chOff x="4515210" y="3721867"/>
            <a:chExt cx="91371" cy="2077284"/>
          </a:xfrm>
        </p:grpSpPr>
        <p:cxnSp>
          <p:nvCxnSpPr>
            <p:cNvPr id="49" name="Straight Arrow Connector 48"/>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sp>
        <p:nvSpPr>
          <p:cNvPr id="30" name="Rectangle 29"/>
          <p:cNvSpPr/>
          <p:nvPr/>
        </p:nvSpPr>
        <p:spPr>
          <a:xfrm>
            <a:off x="7164288" y="2924944"/>
            <a:ext cx="1931691" cy="2554545"/>
          </a:xfrm>
          <a:prstGeom prst="rect">
            <a:avLst/>
          </a:prstGeom>
        </p:spPr>
        <p:txBody>
          <a:bodyPr wrap="square">
            <a:spAutoFit/>
          </a:bodyPr>
          <a:lstStyle/>
          <a:p>
            <a:pPr algn="ctr"/>
            <a:r>
              <a:rPr lang="en-US" sz="2000" b="1" u="sng" dirty="0"/>
              <a:t>Step 1:</a:t>
            </a:r>
            <a:r>
              <a:rPr lang="en-US" sz="2000" dirty="0"/>
              <a:t> Load the first tile of each input matrix to shared memory (each thread loads one element)</a:t>
            </a:r>
          </a:p>
        </p:txBody>
      </p:sp>
      <p:sp>
        <p:nvSpPr>
          <p:cNvPr id="31" name="TextBox 610">
            <a:extLst>
              <a:ext uri="{FF2B5EF4-FFF2-40B4-BE49-F238E27FC236}">
                <a16:creationId xmlns:a16="http://schemas.microsoft.com/office/drawing/2014/main" id="{A9969577-3015-2C4B-895B-7CEFC109267A}"/>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32" name="TextBox 31">
            <a:extLst>
              <a:ext uri="{FF2B5EF4-FFF2-40B4-BE49-F238E27FC236}">
                <a16:creationId xmlns:a16="http://schemas.microsoft.com/office/drawing/2014/main" id="{4DAC967F-7377-FC4B-B85D-CB0CEA00A75B}"/>
              </a:ext>
            </a:extLst>
          </p:cNvPr>
          <p:cNvSpPr txBox="1"/>
          <p:nvPr/>
        </p:nvSpPr>
        <p:spPr>
          <a:xfrm>
            <a:off x="1331640" y="2413709"/>
            <a:ext cx="2249760" cy="646331"/>
          </a:xfrm>
          <a:prstGeom prst="rect">
            <a:avLst/>
          </a:prstGeom>
          <a:noFill/>
        </p:spPr>
        <p:txBody>
          <a:bodyPr wrap="square" rtlCol="0">
            <a:spAutoFit/>
          </a:bodyPr>
          <a:lstStyle/>
          <a:p>
            <a:pPr algn="ctr"/>
            <a:r>
              <a:rPr lang="en-US" sz="3600" dirty="0"/>
              <a:t>C = A x B</a:t>
            </a:r>
          </a:p>
        </p:txBody>
      </p:sp>
      <p:sp>
        <p:nvSpPr>
          <p:cNvPr id="33" name="Slide Number Placeholder 3">
            <a:extLst>
              <a:ext uri="{FF2B5EF4-FFF2-40B4-BE49-F238E27FC236}">
                <a16:creationId xmlns:a16="http://schemas.microsoft.com/office/drawing/2014/main" id="{5BC4F237-A923-5548-BB5A-DE408FE3BE7B}"/>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2788549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Table 27"/>
          <p:cNvGraphicFramePr>
            <a:graphicFrameLocks noGrp="1"/>
          </p:cNvGraphicFramePr>
          <p:nvPr>
            <p:extLst>
              <p:ext uri="{D42A27DB-BD31-4B8C-83A1-F6EECF244321}">
                <p14:modId xmlns:p14="http://schemas.microsoft.com/office/powerpoint/2010/main" val="273817701"/>
              </p:ext>
            </p:extLst>
          </p:nvPr>
        </p:nvGraphicFramePr>
        <p:xfrm>
          <a:off x="4646724" y="1688440"/>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a:p>
                  </a:txBody>
                  <a:tcPr marL="41910" marR="41910" marT="20955" marB="20955">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ap="flat" cmpd="sng" algn="ctr">
                      <a:solidFill>
                        <a:schemeClr val="tx1"/>
                      </a:solid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endParaRPr lang="en-US" sz="100"/>
                    </a:p>
                  </a:txBody>
                  <a:tcPr marL="41910" marR="41910" marT="20955" marB="20955">
                    <a:lnL w="12700" cap="flat" cmpd="sng" algn="ctr">
                      <a:solidFill>
                        <a:schemeClr val="tx1"/>
                      </a:solid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bl>
          </a:graphicData>
        </a:graphic>
      </p:graphicFrame>
      <p:graphicFrame>
        <p:nvGraphicFramePr>
          <p:cNvPr id="12" name="Table 11"/>
          <p:cNvGraphicFramePr>
            <a:graphicFrameLocks noGrp="1"/>
          </p:cNvGraphicFramePr>
          <p:nvPr/>
        </p:nvGraphicFramePr>
        <p:xfrm>
          <a:off x="4649676"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ap="flat" cmpd="sng" algn="ctr">
                      <a:solidFill>
                        <a:schemeClr val="tx1"/>
                      </a:solid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ap="flat" cmpd="sng" algn="ctr">
                      <a:solidFill>
                        <a:schemeClr val="tx1"/>
                      </a:solid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bl>
          </a:graphicData>
        </a:graphic>
      </p:graphicFrame>
      <p:sp>
        <p:nvSpPr>
          <p:cNvPr id="2" name="Title 1"/>
          <p:cNvSpPr>
            <a:spLocks noGrp="1"/>
          </p:cNvSpPr>
          <p:nvPr>
            <p:ph type="title"/>
          </p:nvPr>
        </p:nvSpPr>
        <p:spPr/>
        <p:txBody>
          <a:bodyPr>
            <a:normAutofit/>
          </a:bodyPr>
          <a:lstStyle/>
          <a:p>
            <a:r>
              <a:rPr lang="en-US" dirty="0"/>
              <a:t>Tiled Matrix-Matrix Multiplication (II)</a:t>
            </a:r>
          </a:p>
        </p:txBody>
      </p:sp>
      <p:sp>
        <p:nvSpPr>
          <p:cNvPr id="7" name="TextBox 6"/>
          <p:cNvSpPr txBox="1"/>
          <p:nvPr/>
        </p:nvSpPr>
        <p:spPr>
          <a:xfrm>
            <a:off x="1029049" y="2413709"/>
            <a:ext cx="3462321" cy="646331"/>
          </a:xfrm>
          <a:prstGeom prst="rect">
            <a:avLst/>
          </a:prstGeom>
          <a:noFill/>
        </p:spPr>
        <p:txBody>
          <a:bodyPr wrap="square" rtlCol="0">
            <a:spAutoFit/>
          </a:bodyPr>
          <a:lstStyle/>
          <a:p>
            <a:pPr algn="ctr"/>
            <a:r>
              <a:rPr lang="en-US" sz="3600" dirty="0" err="1"/>
              <a:t>C</a:t>
            </a:r>
            <a:r>
              <a:rPr lang="en-US" sz="3600" baseline="-25000" dirty="0" err="1"/>
              <a:t>tile</a:t>
            </a:r>
            <a:r>
              <a:rPr lang="en-US" sz="3600" dirty="0"/>
              <a:t> = </a:t>
            </a:r>
            <a:r>
              <a:rPr lang="en-US" sz="3600" dirty="0" err="1"/>
              <a:t>A</a:t>
            </a:r>
            <a:r>
              <a:rPr lang="en-US" sz="3600" baseline="-25000" dirty="0" err="1"/>
              <a:t>tile</a:t>
            </a:r>
            <a:r>
              <a:rPr lang="en-US" sz="3600" dirty="0"/>
              <a:t> x </a:t>
            </a:r>
            <a:r>
              <a:rPr lang="en-US" sz="3600" dirty="0" err="1"/>
              <a:t>B</a:t>
            </a:r>
            <a:r>
              <a:rPr lang="en-US" sz="3600" baseline="-25000" dirty="0" err="1"/>
              <a:t>tile</a:t>
            </a:r>
            <a:endParaRPr lang="en-US" sz="3600" dirty="0"/>
          </a:p>
        </p:txBody>
      </p:sp>
      <p:sp>
        <p:nvSpPr>
          <p:cNvPr id="8" name="TextBox 7"/>
          <p:cNvSpPr txBox="1"/>
          <p:nvPr/>
        </p:nvSpPr>
        <p:spPr>
          <a:xfrm>
            <a:off x="1803633" y="4731975"/>
            <a:ext cx="634767" cy="461665"/>
          </a:xfrm>
          <a:prstGeom prst="rect">
            <a:avLst/>
          </a:prstGeom>
          <a:noFill/>
        </p:spPr>
        <p:txBody>
          <a:bodyPr wrap="square" rtlCol="0">
            <a:spAutoFit/>
          </a:bodyPr>
          <a:lstStyle/>
          <a:p>
            <a:pPr algn="ctr"/>
            <a:r>
              <a:rPr lang="en-US" sz="2400" dirty="0" err="1"/>
              <a:t>A</a:t>
            </a:r>
            <a:r>
              <a:rPr lang="en-US" sz="2400" baseline="-25000" dirty="0" err="1"/>
              <a:t>tile</a:t>
            </a:r>
            <a:endParaRPr lang="en-US" sz="2400" dirty="0"/>
          </a:p>
        </p:txBody>
      </p:sp>
      <p:sp>
        <p:nvSpPr>
          <p:cNvPr id="9" name="TextBox 8"/>
          <p:cNvSpPr txBox="1"/>
          <p:nvPr/>
        </p:nvSpPr>
        <p:spPr>
          <a:xfrm>
            <a:off x="5978554" y="1750388"/>
            <a:ext cx="679850" cy="461665"/>
          </a:xfrm>
          <a:prstGeom prst="rect">
            <a:avLst/>
          </a:prstGeom>
          <a:noFill/>
        </p:spPr>
        <p:txBody>
          <a:bodyPr wrap="square" rtlCol="0">
            <a:spAutoFit/>
          </a:bodyPr>
          <a:lstStyle/>
          <a:p>
            <a:pPr algn="ctr"/>
            <a:r>
              <a:rPr lang="en-US" sz="2400" dirty="0" err="1"/>
              <a:t>B</a:t>
            </a:r>
            <a:r>
              <a:rPr lang="en-US" sz="2400" baseline="-25000" dirty="0" err="1"/>
              <a:t>tile</a:t>
            </a:r>
            <a:endParaRPr lang="en-US" sz="2400" dirty="0"/>
          </a:p>
        </p:txBody>
      </p:sp>
      <p:sp>
        <p:nvSpPr>
          <p:cNvPr id="10" name="TextBox 9"/>
          <p:cNvSpPr txBox="1"/>
          <p:nvPr/>
        </p:nvSpPr>
        <p:spPr>
          <a:xfrm>
            <a:off x="5978554" y="4762365"/>
            <a:ext cx="679850" cy="461665"/>
          </a:xfrm>
          <a:prstGeom prst="rect">
            <a:avLst/>
          </a:prstGeom>
          <a:noFill/>
        </p:spPr>
        <p:txBody>
          <a:bodyPr wrap="square" rtlCol="0">
            <a:spAutoFit/>
          </a:bodyPr>
          <a:lstStyle/>
          <a:p>
            <a:pPr algn="ctr"/>
            <a:r>
              <a:rPr lang="en-US" sz="2400" dirty="0" err="1"/>
              <a:t>C</a:t>
            </a:r>
            <a:r>
              <a:rPr lang="en-US" sz="2400" baseline="-25000" dirty="0" err="1"/>
              <a:t>tile</a:t>
            </a:r>
            <a:endParaRPr lang="en-US" sz="2400" dirty="0"/>
          </a:p>
        </p:txBody>
      </p:sp>
      <p:graphicFrame>
        <p:nvGraphicFramePr>
          <p:cNvPr id="29" name="Table 28"/>
          <p:cNvGraphicFramePr>
            <a:graphicFrameLocks noGrp="1"/>
          </p:cNvGraphicFramePr>
          <p:nvPr/>
        </p:nvGraphicFramePr>
        <p:xfrm>
          <a:off x="2482644"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a:p>
                  </a:txBody>
                  <a:tcPr marL="41910" marR="41910" marT="20955" marB="20955">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p>
                      <a:endParaRPr lang="en-US" sz="100" dirty="0"/>
                    </a:p>
                  </a:txBody>
                  <a:tcPr marL="41910" marR="41910" marT="20955" marB="20955">
                    <a:lnL w="12700" cap="flat" cmpd="sng" algn="ctr">
                      <a:solidFill>
                        <a:schemeClr val="tx1"/>
                      </a:solid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57150" cap="flat" cmpd="sng" algn="ctr">
                      <a:noFill/>
                      <a:prstDash val="solid"/>
                      <a:round/>
                      <a:headEnd type="none" w="med" len="med"/>
                      <a:tailEnd type="none" w="med" len="med"/>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a:p>
                  </a:txBody>
                  <a:tcPr marL="41910" marR="41910" marT="20955" marB="20955">
                    <a:lnL w="12700" cmpd="sng">
                      <a:noFill/>
                    </a:lnL>
                    <a:lnR w="12700" cmpd="sng">
                      <a:noFill/>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00" dirty="0"/>
                    </a:p>
                  </a:txBody>
                  <a:tcPr marL="41910" marR="41910" marT="20955" marB="20955">
                    <a:lnL w="12700" cmpd="sng">
                      <a:noFill/>
                    </a:lnL>
                    <a:lnR w="57150" cap="flat" cmpd="sng" algn="ctr">
                      <a:noFill/>
                      <a:prstDash val="solid"/>
                      <a:round/>
                      <a:headEnd type="none" w="med" len="med"/>
                      <a:tailEnd type="none" w="med" len="med"/>
                    </a:lnR>
                    <a:lnT w="12700" cmpd="sng">
                      <a:noFill/>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bl>
          </a:graphicData>
        </a:graphic>
      </p:graphicFrame>
      <p:sp>
        <p:nvSpPr>
          <p:cNvPr id="30" name="Rectangle 29"/>
          <p:cNvSpPr/>
          <p:nvPr/>
        </p:nvSpPr>
        <p:spPr>
          <a:xfrm>
            <a:off x="7083061" y="2726918"/>
            <a:ext cx="2025443" cy="2862322"/>
          </a:xfrm>
          <a:prstGeom prst="rect">
            <a:avLst/>
          </a:prstGeom>
        </p:spPr>
        <p:txBody>
          <a:bodyPr wrap="square">
            <a:spAutoFit/>
          </a:bodyPr>
          <a:lstStyle/>
          <a:p>
            <a:pPr algn="ctr"/>
            <a:r>
              <a:rPr lang="en-US" sz="2000" b="1" u="sng" dirty="0"/>
              <a:t>Step 2:</a:t>
            </a:r>
            <a:r>
              <a:rPr lang="en-US" sz="2000" dirty="0"/>
              <a:t> Each thread computes its partial sum from the tiles in shared memory (threads wait for each other to finish)</a:t>
            </a:r>
          </a:p>
        </p:txBody>
      </p:sp>
      <p:sp>
        <p:nvSpPr>
          <p:cNvPr id="11" name="TextBox 610">
            <a:extLst>
              <a:ext uri="{FF2B5EF4-FFF2-40B4-BE49-F238E27FC236}">
                <a16:creationId xmlns:a16="http://schemas.microsoft.com/office/drawing/2014/main" id="{F7246574-211F-344F-B607-1830B663C6B6}"/>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14" name="Slide Number Placeholder 3">
            <a:extLst>
              <a:ext uri="{FF2B5EF4-FFF2-40B4-BE49-F238E27FC236}">
                <a16:creationId xmlns:a16="http://schemas.microsoft.com/office/drawing/2014/main" id="{61501FC7-C537-9F4B-841D-11545712496F}"/>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216486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25767" y="3962507"/>
            <a:ext cx="91371" cy="2077284"/>
            <a:chOff x="4515210" y="3721867"/>
            <a:chExt cx="91371" cy="2077284"/>
          </a:xfrm>
        </p:grpSpPr>
        <p:cxnSp>
          <p:nvCxnSpPr>
            <p:cNvPr id="14" name="Straight Arrow Connector 13"/>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grpSp>
        <p:nvGrpSpPr>
          <p:cNvPr id="21" name="Group 20"/>
          <p:cNvGrpSpPr/>
          <p:nvPr/>
        </p:nvGrpSpPr>
        <p:grpSpPr>
          <a:xfrm>
            <a:off x="4633452" y="3762417"/>
            <a:ext cx="2011680" cy="169277"/>
            <a:chOff x="4648200" y="3521102"/>
            <a:chExt cx="2011680" cy="169277"/>
          </a:xfrm>
        </p:grpSpPr>
        <p:cxnSp>
          <p:nvCxnSpPr>
            <p:cNvPr id="18" name="Straight Arrow Connector 17"/>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12" name="Table 11"/>
          <p:cNvGraphicFramePr>
            <a:graphicFrameLocks noGrp="1"/>
          </p:cNvGraphicFramePr>
          <p:nvPr/>
        </p:nvGraphicFramePr>
        <p:xfrm>
          <a:off x="4649676"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
        <p:nvSpPr>
          <p:cNvPr id="2" name="Title 1"/>
          <p:cNvSpPr>
            <a:spLocks noGrp="1"/>
          </p:cNvSpPr>
          <p:nvPr>
            <p:ph type="title"/>
          </p:nvPr>
        </p:nvSpPr>
        <p:spPr/>
        <p:txBody>
          <a:bodyPr>
            <a:normAutofit/>
          </a:bodyPr>
          <a:lstStyle/>
          <a:p>
            <a:r>
              <a:rPr lang="en-US" dirty="0"/>
              <a:t>Tiled Matrix-Matrix Multiplication (III)</a:t>
            </a:r>
          </a:p>
        </p:txBody>
      </p:sp>
      <p:sp>
        <p:nvSpPr>
          <p:cNvPr id="8" name="TextBox 7"/>
          <p:cNvSpPr txBox="1"/>
          <p:nvPr/>
        </p:nvSpPr>
        <p:spPr>
          <a:xfrm>
            <a:off x="1828800" y="4731975"/>
            <a:ext cx="609600" cy="461665"/>
          </a:xfrm>
          <a:prstGeom prst="rect">
            <a:avLst/>
          </a:prstGeom>
          <a:noFill/>
        </p:spPr>
        <p:txBody>
          <a:bodyPr wrap="square" rtlCol="0">
            <a:spAutoFit/>
          </a:bodyPr>
          <a:lstStyle/>
          <a:p>
            <a:pPr algn="ctr"/>
            <a:r>
              <a:rPr lang="en-US" sz="2400" dirty="0"/>
              <a:t>A</a:t>
            </a:r>
          </a:p>
        </p:txBody>
      </p:sp>
      <p:sp>
        <p:nvSpPr>
          <p:cNvPr id="9" name="TextBox 8"/>
          <p:cNvSpPr txBox="1"/>
          <p:nvPr/>
        </p:nvSpPr>
        <p:spPr>
          <a:xfrm>
            <a:off x="6705600" y="2522175"/>
            <a:ext cx="609600" cy="461665"/>
          </a:xfrm>
          <a:prstGeom prst="rect">
            <a:avLst/>
          </a:prstGeom>
          <a:noFill/>
        </p:spPr>
        <p:txBody>
          <a:bodyPr wrap="square" rtlCol="0">
            <a:spAutoFit/>
          </a:bodyPr>
          <a:lstStyle/>
          <a:p>
            <a:pPr algn="ctr"/>
            <a:r>
              <a:rPr lang="en-US" sz="2400" dirty="0"/>
              <a:t>B</a:t>
            </a:r>
          </a:p>
        </p:txBody>
      </p:sp>
      <p:sp>
        <p:nvSpPr>
          <p:cNvPr id="10" name="TextBox 9"/>
          <p:cNvSpPr txBox="1"/>
          <p:nvPr/>
        </p:nvSpPr>
        <p:spPr>
          <a:xfrm>
            <a:off x="6705600" y="4731975"/>
            <a:ext cx="609600" cy="461665"/>
          </a:xfrm>
          <a:prstGeom prst="rect">
            <a:avLst/>
          </a:prstGeom>
          <a:noFill/>
        </p:spPr>
        <p:txBody>
          <a:bodyPr wrap="square" rtlCol="0">
            <a:spAutoFit/>
          </a:bodyPr>
          <a:lstStyle/>
          <a:p>
            <a:pPr algn="ctr"/>
            <a:r>
              <a:rPr lang="en-US" sz="2400" dirty="0"/>
              <a:t>C</a:t>
            </a:r>
          </a:p>
        </p:txBody>
      </p:sp>
      <p:grpSp>
        <p:nvGrpSpPr>
          <p:cNvPr id="22" name="Group 21"/>
          <p:cNvGrpSpPr/>
          <p:nvPr/>
        </p:nvGrpSpPr>
        <p:grpSpPr>
          <a:xfrm>
            <a:off x="4525767" y="1668556"/>
            <a:ext cx="91372" cy="2077284"/>
            <a:chOff x="4513483" y="3721867"/>
            <a:chExt cx="91372" cy="2077284"/>
          </a:xfrm>
        </p:grpSpPr>
        <p:cxnSp>
          <p:nvCxnSpPr>
            <p:cNvPr id="23" name="Straight Arrow Connector 22"/>
            <p:cNvCxnSpPr/>
            <p:nvPr/>
          </p:nvCxnSpPr>
          <p:spPr>
            <a:xfrm>
              <a:off x="4545543"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4513483" y="4668176"/>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25" name="Group 24"/>
          <p:cNvGrpSpPr/>
          <p:nvPr/>
        </p:nvGrpSpPr>
        <p:grpSpPr>
          <a:xfrm>
            <a:off x="2484120" y="3762417"/>
            <a:ext cx="2011680" cy="169277"/>
            <a:chOff x="4648200" y="3521102"/>
            <a:chExt cx="2011680" cy="169277"/>
          </a:xfrm>
        </p:grpSpPr>
        <p:cxnSp>
          <p:nvCxnSpPr>
            <p:cNvPr id="26" name="Straight Arrow Connector 2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28" name="Table 27"/>
          <p:cNvGraphicFramePr>
            <a:graphicFrameLocks noGrp="1"/>
          </p:cNvGraphicFramePr>
          <p:nvPr/>
        </p:nvGraphicFramePr>
        <p:xfrm>
          <a:off x="4646724" y="1688440"/>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6">
                        <a:lumMod val="60000"/>
                        <a:lumOff val="40000"/>
                      </a:schemeClr>
                    </a:solid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6">
                        <a:lumMod val="60000"/>
                        <a:lumOff val="40000"/>
                      </a:schemeClr>
                    </a:solid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aphicFrame>
        <p:nvGraphicFramePr>
          <p:cNvPr id="29" name="Table 28"/>
          <p:cNvGraphicFramePr>
            <a:graphicFrameLocks noGrp="1"/>
          </p:cNvGraphicFramePr>
          <p:nvPr/>
        </p:nvGraphicFramePr>
        <p:xfrm>
          <a:off x="2482644"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5">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5">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pSp>
        <p:nvGrpSpPr>
          <p:cNvPr id="45" name="Group 44"/>
          <p:cNvGrpSpPr/>
          <p:nvPr/>
        </p:nvGrpSpPr>
        <p:grpSpPr>
          <a:xfrm>
            <a:off x="4646724" y="1499279"/>
            <a:ext cx="2011680" cy="169277"/>
            <a:chOff x="4648200" y="3521102"/>
            <a:chExt cx="2011680" cy="169277"/>
          </a:xfrm>
        </p:grpSpPr>
        <p:cxnSp>
          <p:nvCxnSpPr>
            <p:cNvPr id="46" name="Straight Arrow Connector 4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48" name="Group 47"/>
          <p:cNvGrpSpPr/>
          <p:nvPr/>
        </p:nvGrpSpPr>
        <p:grpSpPr>
          <a:xfrm>
            <a:off x="2341719" y="3962507"/>
            <a:ext cx="91371" cy="2077284"/>
            <a:chOff x="4515210" y="3721867"/>
            <a:chExt cx="91371" cy="2077284"/>
          </a:xfrm>
        </p:grpSpPr>
        <p:cxnSp>
          <p:nvCxnSpPr>
            <p:cNvPr id="49" name="Straight Arrow Connector 48"/>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sp>
        <p:nvSpPr>
          <p:cNvPr id="30" name="Rectangle 29"/>
          <p:cNvSpPr/>
          <p:nvPr/>
        </p:nvSpPr>
        <p:spPr>
          <a:xfrm>
            <a:off x="7010400" y="3391897"/>
            <a:ext cx="1782246" cy="707886"/>
          </a:xfrm>
          <a:prstGeom prst="rect">
            <a:avLst/>
          </a:prstGeom>
        </p:spPr>
        <p:txBody>
          <a:bodyPr wrap="square">
            <a:spAutoFit/>
          </a:bodyPr>
          <a:lstStyle/>
          <a:p>
            <a:pPr algn="ctr"/>
            <a:r>
              <a:rPr lang="en-US" sz="2000" dirty="0"/>
              <a:t>…repeat for the next tile</a:t>
            </a:r>
          </a:p>
        </p:txBody>
      </p:sp>
      <p:sp>
        <p:nvSpPr>
          <p:cNvPr id="31" name="TextBox 610">
            <a:extLst>
              <a:ext uri="{FF2B5EF4-FFF2-40B4-BE49-F238E27FC236}">
                <a16:creationId xmlns:a16="http://schemas.microsoft.com/office/drawing/2014/main" id="{329F6D48-F7C0-8244-86BC-B95362CB9D49}"/>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32" name="TextBox 31">
            <a:extLst>
              <a:ext uri="{FF2B5EF4-FFF2-40B4-BE49-F238E27FC236}">
                <a16:creationId xmlns:a16="http://schemas.microsoft.com/office/drawing/2014/main" id="{63774F4B-E2C3-0144-82AA-B79B3E5B6A2A}"/>
              </a:ext>
            </a:extLst>
          </p:cNvPr>
          <p:cNvSpPr txBox="1"/>
          <p:nvPr/>
        </p:nvSpPr>
        <p:spPr>
          <a:xfrm>
            <a:off x="1331640" y="2413709"/>
            <a:ext cx="2249760" cy="646331"/>
          </a:xfrm>
          <a:prstGeom prst="rect">
            <a:avLst/>
          </a:prstGeom>
          <a:noFill/>
        </p:spPr>
        <p:txBody>
          <a:bodyPr wrap="square" rtlCol="0">
            <a:spAutoFit/>
          </a:bodyPr>
          <a:lstStyle/>
          <a:p>
            <a:pPr algn="ctr"/>
            <a:r>
              <a:rPr lang="en-US" sz="3600" dirty="0"/>
              <a:t>C = A x B</a:t>
            </a:r>
          </a:p>
        </p:txBody>
      </p:sp>
      <p:sp>
        <p:nvSpPr>
          <p:cNvPr id="33" name="Slide Number Placeholder 3">
            <a:extLst>
              <a:ext uri="{FF2B5EF4-FFF2-40B4-BE49-F238E27FC236}">
                <a16:creationId xmlns:a16="http://schemas.microsoft.com/office/drawing/2014/main" id="{1324AE52-ED18-F14C-8591-70BABC5DBDAF}"/>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37345421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25767" y="3962507"/>
            <a:ext cx="91371" cy="2077284"/>
            <a:chOff x="4515210" y="3721867"/>
            <a:chExt cx="91371" cy="2077284"/>
          </a:xfrm>
        </p:grpSpPr>
        <p:cxnSp>
          <p:nvCxnSpPr>
            <p:cNvPr id="14" name="Straight Arrow Connector 13"/>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grpSp>
        <p:nvGrpSpPr>
          <p:cNvPr id="21" name="Group 20"/>
          <p:cNvGrpSpPr/>
          <p:nvPr/>
        </p:nvGrpSpPr>
        <p:grpSpPr>
          <a:xfrm>
            <a:off x="4633452" y="3762417"/>
            <a:ext cx="2011680" cy="169277"/>
            <a:chOff x="4648200" y="3521102"/>
            <a:chExt cx="2011680" cy="169277"/>
          </a:xfrm>
        </p:grpSpPr>
        <p:cxnSp>
          <p:nvCxnSpPr>
            <p:cNvPr id="18" name="Straight Arrow Connector 17"/>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12" name="Table 11"/>
          <p:cNvGraphicFramePr>
            <a:graphicFrameLocks noGrp="1"/>
          </p:cNvGraphicFramePr>
          <p:nvPr/>
        </p:nvGraphicFramePr>
        <p:xfrm>
          <a:off x="4649676"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
        <p:nvSpPr>
          <p:cNvPr id="2" name="Title 1"/>
          <p:cNvSpPr>
            <a:spLocks noGrp="1"/>
          </p:cNvSpPr>
          <p:nvPr>
            <p:ph type="title"/>
          </p:nvPr>
        </p:nvSpPr>
        <p:spPr/>
        <p:txBody>
          <a:bodyPr>
            <a:normAutofit/>
          </a:bodyPr>
          <a:lstStyle/>
          <a:p>
            <a:r>
              <a:rPr lang="en-US" dirty="0"/>
              <a:t>Tiled Matrix-Matrix Multiplication (IV)</a:t>
            </a:r>
          </a:p>
        </p:txBody>
      </p:sp>
      <p:sp>
        <p:nvSpPr>
          <p:cNvPr id="8" name="TextBox 7"/>
          <p:cNvSpPr txBox="1"/>
          <p:nvPr/>
        </p:nvSpPr>
        <p:spPr>
          <a:xfrm>
            <a:off x="1828800" y="4731975"/>
            <a:ext cx="609600" cy="461665"/>
          </a:xfrm>
          <a:prstGeom prst="rect">
            <a:avLst/>
          </a:prstGeom>
          <a:noFill/>
        </p:spPr>
        <p:txBody>
          <a:bodyPr wrap="square" rtlCol="0">
            <a:spAutoFit/>
          </a:bodyPr>
          <a:lstStyle/>
          <a:p>
            <a:pPr algn="ctr"/>
            <a:r>
              <a:rPr lang="en-US" sz="2400" dirty="0"/>
              <a:t>A</a:t>
            </a:r>
          </a:p>
        </p:txBody>
      </p:sp>
      <p:sp>
        <p:nvSpPr>
          <p:cNvPr id="9" name="TextBox 8"/>
          <p:cNvSpPr txBox="1"/>
          <p:nvPr/>
        </p:nvSpPr>
        <p:spPr>
          <a:xfrm>
            <a:off x="6705600" y="2522175"/>
            <a:ext cx="609600" cy="461665"/>
          </a:xfrm>
          <a:prstGeom prst="rect">
            <a:avLst/>
          </a:prstGeom>
          <a:noFill/>
        </p:spPr>
        <p:txBody>
          <a:bodyPr wrap="square" rtlCol="0">
            <a:spAutoFit/>
          </a:bodyPr>
          <a:lstStyle/>
          <a:p>
            <a:pPr algn="ctr"/>
            <a:r>
              <a:rPr lang="en-US" sz="2400" dirty="0"/>
              <a:t>B</a:t>
            </a:r>
          </a:p>
        </p:txBody>
      </p:sp>
      <p:sp>
        <p:nvSpPr>
          <p:cNvPr id="10" name="TextBox 9"/>
          <p:cNvSpPr txBox="1"/>
          <p:nvPr/>
        </p:nvSpPr>
        <p:spPr>
          <a:xfrm>
            <a:off x="6705600" y="4731975"/>
            <a:ext cx="609600" cy="461665"/>
          </a:xfrm>
          <a:prstGeom prst="rect">
            <a:avLst/>
          </a:prstGeom>
          <a:noFill/>
        </p:spPr>
        <p:txBody>
          <a:bodyPr wrap="square" rtlCol="0">
            <a:spAutoFit/>
          </a:bodyPr>
          <a:lstStyle/>
          <a:p>
            <a:pPr algn="ctr"/>
            <a:r>
              <a:rPr lang="en-US" sz="2400" dirty="0"/>
              <a:t>C</a:t>
            </a:r>
          </a:p>
        </p:txBody>
      </p:sp>
      <p:grpSp>
        <p:nvGrpSpPr>
          <p:cNvPr id="22" name="Group 21"/>
          <p:cNvGrpSpPr/>
          <p:nvPr/>
        </p:nvGrpSpPr>
        <p:grpSpPr>
          <a:xfrm>
            <a:off x="4525767" y="1668556"/>
            <a:ext cx="91372" cy="2077284"/>
            <a:chOff x="4513483" y="3721867"/>
            <a:chExt cx="91372" cy="2077284"/>
          </a:xfrm>
        </p:grpSpPr>
        <p:cxnSp>
          <p:nvCxnSpPr>
            <p:cNvPr id="23" name="Straight Arrow Connector 22"/>
            <p:cNvCxnSpPr/>
            <p:nvPr/>
          </p:nvCxnSpPr>
          <p:spPr>
            <a:xfrm>
              <a:off x="4545543"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4513483" y="4668176"/>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25" name="Group 24"/>
          <p:cNvGrpSpPr/>
          <p:nvPr/>
        </p:nvGrpSpPr>
        <p:grpSpPr>
          <a:xfrm>
            <a:off x="2484120" y="3762417"/>
            <a:ext cx="2011680" cy="169277"/>
            <a:chOff x="4648200" y="3521102"/>
            <a:chExt cx="2011680" cy="169277"/>
          </a:xfrm>
        </p:grpSpPr>
        <p:cxnSp>
          <p:nvCxnSpPr>
            <p:cNvPr id="26" name="Straight Arrow Connector 2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aphicFrame>
        <p:nvGraphicFramePr>
          <p:cNvPr id="28" name="Table 27"/>
          <p:cNvGraphicFramePr>
            <a:graphicFrameLocks noGrp="1"/>
          </p:cNvGraphicFramePr>
          <p:nvPr/>
        </p:nvGraphicFramePr>
        <p:xfrm>
          <a:off x="4646724" y="1688440"/>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6">
                        <a:lumMod val="60000"/>
                        <a:lumOff val="40000"/>
                      </a:schemeClr>
                    </a:solid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6">
                        <a:lumMod val="60000"/>
                        <a:lumOff val="40000"/>
                      </a:schemeClr>
                    </a:solid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6">
                        <a:lumMod val="60000"/>
                        <a:lumOff val="40000"/>
                      </a:schemeClr>
                    </a:solid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solidFill>
                      <a:schemeClr val="accent6">
                        <a:lumMod val="60000"/>
                        <a:lumOff val="40000"/>
                      </a:schemeClr>
                    </a:solid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aphicFrame>
        <p:nvGraphicFramePr>
          <p:cNvPr id="29" name="Table 28"/>
          <p:cNvGraphicFramePr>
            <a:graphicFrameLocks noGrp="1"/>
          </p:cNvGraphicFramePr>
          <p:nvPr/>
        </p:nvGraphicFramePr>
        <p:xfrm>
          <a:off x="2482644" y="3954556"/>
          <a:ext cx="2011680" cy="2077284"/>
        </p:xfrm>
        <a:graphic>
          <a:graphicData uri="http://schemas.openxmlformats.org/drawingml/2006/table">
            <a:tbl>
              <a:tblPr firstRow="1" bandRow="1">
                <a:tableStyleId>{5940675A-B579-460E-94D1-54222C63F5DA}</a:tableStyleId>
              </a:tblPr>
              <a:tblGrid>
                <a:gridCol w="167640">
                  <a:extLst>
                    <a:ext uri="{9D8B030D-6E8A-4147-A177-3AD203B41FA5}">
                      <a16:colId xmlns:a16="http://schemas.microsoft.com/office/drawing/2014/main" val="20000"/>
                    </a:ext>
                  </a:extLst>
                </a:gridCol>
                <a:gridCol w="167640">
                  <a:extLst>
                    <a:ext uri="{9D8B030D-6E8A-4147-A177-3AD203B41FA5}">
                      <a16:colId xmlns:a16="http://schemas.microsoft.com/office/drawing/2014/main" val="20001"/>
                    </a:ext>
                  </a:extLst>
                </a:gridCol>
                <a:gridCol w="167640">
                  <a:extLst>
                    <a:ext uri="{9D8B030D-6E8A-4147-A177-3AD203B41FA5}">
                      <a16:colId xmlns:a16="http://schemas.microsoft.com/office/drawing/2014/main" val="20002"/>
                    </a:ext>
                  </a:extLst>
                </a:gridCol>
                <a:gridCol w="167640">
                  <a:extLst>
                    <a:ext uri="{9D8B030D-6E8A-4147-A177-3AD203B41FA5}">
                      <a16:colId xmlns:a16="http://schemas.microsoft.com/office/drawing/2014/main" val="20003"/>
                    </a:ext>
                  </a:extLst>
                </a:gridCol>
                <a:gridCol w="167640">
                  <a:extLst>
                    <a:ext uri="{9D8B030D-6E8A-4147-A177-3AD203B41FA5}">
                      <a16:colId xmlns:a16="http://schemas.microsoft.com/office/drawing/2014/main" val="20004"/>
                    </a:ext>
                  </a:extLst>
                </a:gridCol>
                <a:gridCol w="167640">
                  <a:extLst>
                    <a:ext uri="{9D8B030D-6E8A-4147-A177-3AD203B41FA5}">
                      <a16:colId xmlns:a16="http://schemas.microsoft.com/office/drawing/2014/main" val="20005"/>
                    </a:ext>
                  </a:extLst>
                </a:gridCol>
                <a:gridCol w="167640">
                  <a:extLst>
                    <a:ext uri="{9D8B030D-6E8A-4147-A177-3AD203B41FA5}">
                      <a16:colId xmlns:a16="http://schemas.microsoft.com/office/drawing/2014/main" val="20006"/>
                    </a:ext>
                  </a:extLst>
                </a:gridCol>
                <a:gridCol w="167640">
                  <a:extLst>
                    <a:ext uri="{9D8B030D-6E8A-4147-A177-3AD203B41FA5}">
                      <a16:colId xmlns:a16="http://schemas.microsoft.com/office/drawing/2014/main" val="20007"/>
                    </a:ext>
                  </a:extLst>
                </a:gridCol>
                <a:gridCol w="167640">
                  <a:extLst>
                    <a:ext uri="{9D8B030D-6E8A-4147-A177-3AD203B41FA5}">
                      <a16:colId xmlns:a16="http://schemas.microsoft.com/office/drawing/2014/main" val="20008"/>
                    </a:ext>
                  </a:extLst>
                </a:gridCol>
                <a:gridCol w="167640">
                  <a:extLst>
                    <a:ext uri="{9D8B030D-6E8A-4147-A177-3AD203B41FA5}">
                      <a16:colId xmlns:a16="http://schemas.microsoft.com/office/drawing/2014/main" val="20009"/>
                    </a:ext>
                  </a:extLst>
                </a:gridCol>
                <a:gridCol w="167640">
                  <a:extLst>
                    <a:ext uri="{9D8B030D-6E8A-4147-A177-3AD203B41FA5}">
                      <a16:colId xmlns:a16="http://schemas.microsoft.com/office/drawing/2014/main" val="20010"/>
                    </a:ext>
                  </a:extLst>
                </a:gridCol>
                <a:gridCol w="167640">
                  <a:extLst>
                    <a:ext uri="{9D8B030D-6E8A-4147-A177-3AD203B41FA5}">
                      <a16:colId xmlns:a16="http://schemas.microsoft.com/office/drawing/2014/main" val="20011"/>
                    </a:ext>
                  </a:extLst>
                </a:gridCol>
              </a:tblGrid>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1"/>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2"/>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solidFill>
                      <a:schemeClr val="accent5">
                        <a:lumMod val="60000"/>
                        <a:lumOff val="40000"/>
                      </a:schemeClr>
                    </a:solidFill>
                  </a:tcPr>
                </a:tc>
                <a:extLst>
                  <a:ext uri="{0D108BD9-81ED-4DB2-BD59-A6C34878D82A}">
                    <a16:rowId xmlns:a16="http://schemas.microsoft.com/office/drawing/2014/main" val="10004"/>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a:p>
                  </a:txBody>
                  <a:tcPr marL="41910" marR="41910" marT="20955" marB="20955">
                    <a:solidFill>
                      <a:schemeClr val="accent5">
                        <a:lumMod val="60000"/>
                        <a:lumOff val="40000"/>
                      </a:schemeClr>
                    </a:solid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solidFill>
                      <a:schemeClr val="accent5">
                        <a:lumMod val="60000"/>
                        <a:lumOff val="40000"/>
                      </a:schemeClr>
                    </a:solidFill>
                  </a:tcPr>
                </a:tc>
                <a:extLst>
                  <a:ext uri="{0D108BD9-81ED-4DB2-BD59-A6C34878D82A}">
                    <a16:rowId xmlns:a16="http://schemas.microsoft.com/office/drawing/2014/main" val="10005"/>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solidFill>
                      <a:schemeClr val="accent5">
                        <a:lumMod val="60000"/>
                        <a:lumOff val="40000"/>
                      </a:schemeClr>
                    </a:solidFill>
                  </a:tcPr>
                </a:tc>
                <a:extLst>
                  <a:ext uri="{0D108BD9-81ED-4DB2-BD59-A6C34878D82A}">
                    <a16:rowId xmlns:a16="http://schemas.microsoft.com/office/drawing/2014/main" val="10006"/>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10007"/>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T w="57150" cap="flat" cmpd="sng" algn="ctr">
                      <a:solidFill>
                        <a:schemeClr val="tx1"/>
                      </a:solidFill>
                      <a:prstDash val="solid"/>
                      <a:round/>
                      <a:headEnd type="none" w="med" len="med"/>
                      <a:tailEnd type="none" w="med" len="med"/>
                    </a:lnT>
                    <a:noFill/>
                  </a:tcPr>
                </a:tc>
                <a:tc>
                  <a:txBody>
                    <a:bodyPr/>
                    <a:lstStyle/>
                    <a:p>
                      <a:endParaRPr lang="en-US" sz="100"/>
                    </a:p>
                  </a:txBody>
                  <a:tcPr marL="41910" marR="41910" marT="20955" marB="20955">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8"/>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09"/>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noFill/>
                  </a:tcPr>
                </a:tc>
                <a:tc>
                  <a:txBody>
                    <a:bodyPr/>
                    <a:lstStyle/>
                    <a:p>
                      <a:endParaRPr lang="en-US" sz="100"/>
                    </a:p>
                  </a:txBody>
                  <a:tcPr marL="41910" marR="41910" marT="20955" marB="20955">
                    <a:noFill/>
                  </a:tcPr>
                </a:tc>
                <a:tc>
                  <a:txBody>
                    <a:bodyPr/>
                    <a:lstStyle/>
                    <a:p>
                      <a:endParaRPr lang="en-US" sz="100"/>
                    </a:p>
                  </a:txBody>
                  <a:tcPr marL="41910" marR="41910" marT="20955" marB="20955">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noFill/>
                  </a:tcPr>
                </a:tc>
                <a:extLst>
                  <a:ext uri="{0D108BD9-81ED-4DB2-BD59-A6C34878D82A}">
                    <a16:rowId xmlns:a16="http://schemas.microsoft.com/office/drawing/2014/main" val="10010"/>
                  </a:ext>
                </a:extLst>
              </a:tr>
              <a:tr h="173107">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L w="57150" cap="flat" cmpd="sng" algn="ctr">
                      <a:solidFill>
                        <a:schemeClr val="tx1"/>
                      </a:solidFill>
                      <a:prstDash val="solid"/>
                      <a:round/>
                      <a:headEnd type="none" w="med" len="med"/>
                      <a:tailEnd type="none" w="med" len="med"/>
                    </a:lnL>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a:p>
                  </a:txBody>
                  <a:tcPr marL="41910" marR="41910" marT="20955" marB="20955">
                    <a:lnB w="57150" cap="flat" cmpd="sng" algn="ctr">
                      <a:solidFill>
                        <a:schemeClr val="tx1"/>
                      </a:solidFill>
                      <a:prstDash val="solid"/>
                      <a:round/>
                      <a:headEnd type="none" w="med" len="med"/>
                      <a:tailEnd type="none" w="med" len="med"/>
                    </a:lnB>
                    <a:noFill/>
                  </a:tcPr>
                </a:tc>
                <a:tc>
                  <a:txBody>
                    <a:bodyPr/>
                    <a:lstStyle/>
                    <a:p>
                      <a:endParaRPr lang="en-US" sz="100" dirty="0"/>
                    </a:p>
                  </a:txBody>
                  <a:tcPr marL="41910" marR="41910" marT="20955" marB="20955">
                    <a:lnR w="57150" cap="flat" cmpd="sng" algn="ctr">
                      <a:solidFill>
                        <a:schemeClr val="tx1"/>
                      </a:solidFill>
                      <a:prstDash val="solid"/>
                      <a:round/>
                      <a:headEnd type="none" w="med" len="med"/>
                      <a:tailEnd type="none" w="med" len="med"/>
                    </a:lnR>
                    <a:lnB w="571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pSp>
        <p:nvGrpSpPr>
          <p:cNvPr id="45" name="Group 44"/>
          <p:cNvGrpSpPr/>
          <p:nvPr/>
        </p:nvGrpSpPr>
        <p:grpSpPr>
          <a:xfrm>
            <a:off x="4646724" y="1499279"/>
            <a:ext cx="2011680" cy="169277"/>
            <a:chOff x="4648200" y="3521102"/>
            <a:chExt cx="2011680" cy="169277"/>
          </a:xfrm>
        </p:grpSpPr>
        <p:cxnSp>
          <p:nvCxnSpPr>
            <p:cNvPr id="46" name="Straight Arrow Connector 45"/>
            <p:cNvCxnSpPr/>
            <p:nvPr/>
          </p:nvCxnSpPr>
          <p:spPr>
            <a:xfrm rot="16200000">
              <a:off x="5654040" y="2599901"/>
              <a:ext cx="0" cy="2011680"/>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5617171" y="3521102"/>
              <a:ext cx="91372" cy="169277"/>
            </a:xfrm>
            <a:prstGeom prst="rect">
              <a:avLst/>
            </a:prstGeom>
            <a:solidFill>
              <a:schemeClr val="bg1"/>
            </a:solidFill>
            <a:ln>
              <a:noFill/>
            </a:ln>
          </p:spPr>
          <p:txBody>
            <a:bodyPr wrap="none" lIns="0" tIns="0" rIns="0" bIns="0" rtlCol="0">
              <a:spAutoFit/>
            </a:bodyPr>
            <a:lstStyle/>
            <a:p>
              <a:r>
                <a:rPr lang="en-US" sz="1100" dirty="0"/>
                <a:t>N</a:t>
              </a:r>
            </a:p>
          </p:txBody>
        </p:sp>
      </p:grpSp>
      <p:grpSp>
        <p:nvGrpSpPr>
          <p:cNvPr id="48" name="Group 47"/>
          <p:cNvGrpSpPr/>
          <p:nvPr/>
        </p:nvGrpSpPr>
        <p:grpSpPr>
          <a:xfrm>
            <a:off x="2341719" y="3962507"/>
            <a:ext cx="91371" cy="2077284"/>
            <a:chOff x="4515210" y="3721867"/>
            <a:chExt cx="91371" cy="2077284"/>
          </a:xfrm>
        </p:grpSpPr>
        <p:cxnSp>
          <p:nvCxnSpPr>
            <p:cNvPr id="49" name="Straight Arrow Connector 48"/>
            <p:cNvCxnSpPr/>
            <p:nvPr/>
          </p:nvCxnSpPr>
          <p:spPr>
            <a:xfrm>
              <a:off x="4561637" y="3721867"/>
              <a:ext cx="0" cy="2077284"/>
            </a:xfrm>
            <a:prstGeom prst="straightConnector1">
              <a:avLst/>
            </a:prstGeom>
            <a:ln>
              <a:solidFill>
                <a:schemeClr val="tx1"/>
              </a:solidFill>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50" name="TextBox 49"/>
            <p:cNvSpPr txBox="1"/>
            <p:nvPr/>
          </p:nvSpPr>
          <p:spPr>
            <a:xfrm>
              <a:off x="4515210" y="4668176"/>
              <a:ext cx="91371" cy="169277"/>
            </a:xfrm>
            <a:prstGeom prst="rect">
              <a:avLst/>
            </a:prstGeom>
            <a:solidFill>
              <a:schemeClr val="bg1"/>
            </a:solidFill>
            <a:ln>
              <a:noFill/>
            </a:ln>
          </p:spPr>
          <p:txBody>
            <a:bodyPr wrap="none" lIns="0" tIns="0" rIns="0" bIns="0" rtlCol="0">
              <a:spAutoFit/>
            </a:bodyPr>
            <a:lstStyle/>
            <a:p>
              <a:pPr algn="ctr"/>
              <a:r>
                <a:rPr lang="en-US" sz="1100" dirty="0"/>
                <a:t>N</a:t>
              </a:r>
            </a:p>
          </p:txBody>
        </p:sp>
      </p:grpSp>
      <p:sp>
        <p:nvSpPr>
          <p:cNvPr id="31" name="Rectangle 30"/>
          <p:cNvSpPr/>
          <p:nvPr/>
        </p:nvSpPr>
        <p:spPr>
          <a:xfrm>
            <a:off x="7204330" y="3391897"/>
            <a:ext cx="1394386" cy="707886"/>
          </a:xfrm>
          <a:prstGeom prst="rect">
            <a:avLst/>
          </a:prstGeom>
        </p:spPr>
        <p:txBody>
          <a:bodyPr wrap="square">
            <a:spAutoFit/>
          </a:bodyPr>
          <a:lstStyle/>
          <a:p>
            <a:pPr algn="ctr"/>
            <a:r>
              <a:rPr lang="en-US" sz="2000" dirty="0"/>
              <a:t>…and the next tile</a:t>
            </a:r>
          </a:p>
        </p:txBody>
      </p:sp>
      <p:sp>
        <p:nvSpPr>
          <p:cNvPr id="30" name="TextBox 610">
            <a:extLst>
              <a:ext uri="{FF2B5EF4-FFF2-40B4-BE49-F238E27FC236}">
                <a16:creationId xmlns:a16="http://schemas.microsoft.com/office/drawing/2014/main" id="{CB293287-D080-564F-9420-5D1C75E10864}"/>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32" name="TextBox 31">
            <a:extLst>
              <a:ext uri="{FF2B5EF4-FFF2-40B4-BE49-F238E27FC236}">
                <a16:creationId xmlns:a16="http://schemas.microsoft.com/office/drawing/2014/main" id="{4B44A2EA-F910-8C47-BF6A-F4B4C5F238CB}"/>
              </a:ext>
            </a:extLst>
          </p:cNvPr>
          <p:cNvSpPr txBox="1"/>
          <p:nvPr/>
        </p:nvSpPr>
        <p:spPr>
          <a:xfrm>
            <a:off x="1331640" y="2413709"/>
            <a:ext cx="2249760" cy="646331"/>
          </a:xfrm>
          <a:prstGeom prst="rect">
            <a:avLst/>
          </a:prstGeom>
          <a:noFill/>
        </p:spPr>
        <p:txBody>
          <a:bodyPr wrap="square" rtlCol="0">
            <a:spAutoFit/>
          </a:bodyPr>
          <a:lstStyle/>
          <a:p>
            <a:pPr algn="ctr"/>
            <a:r>
              <a:rPr lang="en-US" sz="3600" dirty="0"/>
              <a:t>C = A x B</a:t>
            </a:r>
          </a:p>
        </p:txBody>
      </p:sp>
      <p:sp>
        <p:nvSpPr>
          <p:cNvPr id="33" name="Slide Number Placeholder 3">
            <a:extLst>
              <a:ext uri="{FF2B5EF4-FFF2-40B4-BE49-F238E27FC236}">
                <a16:creationId xmlns:a16="http://schemas.microsoft.com/office/drawing/2014/main" id="{E6E031DD-C50C-8D48-89E4-7B6F58C0BB7F}"/>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3309294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(III)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a:solidFill>
                  <a:srgbClr val="0000FF"/>
                </a:solidFill>
                <a:ea typeface="ＭＳ Ｐゴシック" panose="020B0600070205080204" pitchFamily="34" charset="-128"/>
              </a:rPr>
              <a:t>CUDA Programming Guide</a:t>
            </a:r>
          </a:p>
          <a:p>
            <a:pPr lvl="1"/>
            <a:r>
              <a:rPr lang="en-US" altLang="en-US" sz="2000" dirty="0">
                <a:solidFill>
                  <a:srgbClr val="000000"/>
                </a:solidFill>
                <a:ea typeface="ＭＳ Ｐゴシック" panose="020B0600070205080204" pitchFamily="34" charset="-128"/>
                <a:hlinkClick r:id="rId3"/>
              </a:rPr>
              <a:t>https://docs.nvidia.com/cuda/cuda-c-programming-guide/index.html</a:t>
            </a:r>
            <a:endParaRPr lang="en-US" altLang="en-US" sz="2000" dirty="0">
              <a:solidFill>
                <a:srgbClr val="000000"/>
              </a:solidFill>
              <a:ea typeface="ＭＳ Ｐゴシック" panose="020B0600070205080204" pitchFamily="34" charset="-128"/>
            </a:endParaRPr>
          </a:p>
          <a:p>
            <a:endParaRPr lang="en-US" altLang="en-US" dirty="0">
              <a:solidFill>
                <a:srgbClr val="000000"/>
              </a:solidFill>
              <a:ea typeface="ＭＳ Ｐゴシック" panose="020B0600070205080204" pitchFamily="34" charset="-128"/>
            </a:endParaRP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5</a:t>
            </a:fld>
            <a:endParaRPr lang="en-US" altLang="en-US"/>
          </a:p>
        </p:txBody>
      </p:sp>
      <p:pic>
        <p:nvPicPr>
          <p:cNvPr id="5" name="Picture 4">
            <a:extLst>
              <a:ext uri="{FF2B5EF4-FFF2-40B4-BE49-F238E27FC236}">
                <a16:creationId xmlns:a16="http://schemas.microsoft.com/office/drawing/2014/main" id="{36C5E76B-23A1-DF42-BB17-426B2757AED8}"/>
              </a:ext>
            </a:extLst>
          </p:cNvPr>
          <p:cNvPicPr>
            <a:picLocks noChangeAspect="1"/>
          </p:cNvPicPr>
          <p:nvPr/>
        </p:nvPicPr>
        <p:blipFill>
          <a:blip r:embed="rId4"/>
          <a:stretch>
            <a:fillRect/>
          </a:stretch>
        </p:blipFill>
        <p:spPr>
          <a:xfrm>
            <a:off x="0" y="2636912"/>
            <a:ext cx="9144000" cy="2904489"/>
          </a:xfrm>
          <a:prstGeom prst="rect">
            <a:avLst/>
          </a:prstGeom>
        </p:spPr>
      </p:pic>
    </p:spTree>
    <p:extLst>
      <p:ext uri="{BB962C8B-B14F-4D97-AF65-F5344CB8AC3E}">
        <p14:creationId xmlns:p14="http://schemas.microsoft.com/office/powerpoint/2010/main" val="36861477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Tiled Matrix-Matrix Multiplication (V)</a:t>
            </a:r>
          </a:p>
        </p:txBody>
      </p:sp>
      <p:sp>
        <p:nvSpPr>
          <p:cNvPr id="5" name="Rectangle 4"/>
          <p:cNvSpPr/>
          <p:nvPr/>
        </p:nvSpPr>
        <p:spPr>
          <a:xfrm>
            <a:off x="204624" y="980728"/>
            <a:ext cx="8439325" cy="5262979"/>
          </a:xfrm>
          <a:prstGeom prst="rect">
            <a:avLst/>
          </a:prstGeom>
        </p:spPr>
        <p:txBody>
          <a:bodyPr wrap="square">
            <a:spAutoFit/>
          </a:bodyPr>
          <a:lstStyle/>
          <a:p>
            <a:r>
              <a:rPr lang="en-US" sz="1400" dirty="0">
                <a:solidFill>
                  <a:srgbClr val="00BF00"/>
                </a:solidFill>
                <a:latin typeface="Lucida Console" panose="020B0609040504020204" pitchFamily="49" charset="0"/>
              </a:rPr>
              <a:t>__shared__</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A_s[TILE_DIM][TILE_DIM];</a:t>
            </a:r>
          </a:p>
          <a:p>
            <a:r>
              <a:rPr lang="en-US" sz="1400" dirty="0">
                <a:solidFill>
                  <a:srgbClr val="00BF00"/>
                </a:solidFill>
                <a:latin typeface="Lucida Console" panose="020B0609040504020204" pitchFamily="49" charset="0"/>
              </a:rPr>
              <a:t>__shared__</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B_s[TILE_DIM][TILE_DIM];</a:t>
            </a:r>
          </a:p>
          <a:p>
            <a:endParaRPr lang="en-US" sz="1400" dirty="0">
              <a:solidFill>
                <a:srgbClr val="00BF00"/>
              </a:solidFill>
              <a:latin typeface="Lucida Console" panose="020B0609040504020204" pitchFamily="49" charset="0"/>
            </a:endParaRPr>
          </a:p>
          <a:p>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row = </a:t>
            </a:r>
            <a:r>
              <a:rPr lang="en-US" sz="1400" dirty="0" err="1">
                <a:solidFill>
                  <a:srgbClr val="00BFBF"/>
                </a:solidFill>
                <a:latin typeface="Lucida Console" panose="020B0609040504020204" pitchFamily="49" charset="0"/>
              </a:rPr>
              <a:t>blockIdx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blockDim</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p>
          <a:p>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col = </a:t>
            </a:r>
            <a:r>
              <a:rPr lang="en-US" sz="1400" dirty="0" err="1">
                <a:solidFill>
                  <a:srgbClr val="00BFBF"/>
                </a:solidFill>
                <a:latin typeface="Lucida Console" panose="020B0609040504020204" pitchFamily="49" charset="0"/>
              </a:rPr>
              <a:t>blockIdx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blockDim</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p>
          <a:p>
            <a:endParaRPr lang="en-US" sz="1400" dirty="0">
              <a:solidFill>
                <a:srgbClr val="00BF00"/>
              </a:solidFill>
              <a:latin typeface="Lucida Console" panose="020B0609040504020204" pitchFamily="49" charset="0"/>
            </a:endParaRPr>
          </a:p>
          <a:p>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sum = </a:t>
            </a:r>
            <a:r>
              <a:rPr lang="en-US" sz="1400" dirty="0">
                <a:solidFill>
                  <a:srgbClr val="BF0000"/>
                </a:solidFill>
                <a:latin typeface="Lucida Console" panose="020B0609040504020204" pitchFamily="49" charset="0"/>
              </a:rPr>
              <a:t>0.0f</a:t>
            </a:r>
            <a:r>
              <a:rPr lang="en-US" sz="1400" dirty="0">
                <a:solidFill>
                  <a:prstClr val="black"/>
                </a:solidFill>
                <a:latin typeface="Lucida Console" panose="020B0609040504020204" pitchFamily="49" charset="0"/>
              </a:rPr>
              <a:t>;</a:t>
            </a:r>
          </a:p>
          <a:p>
            <a:endParaRPr lang="en-US" sz="1400" dirty="0">
              <a:solidFill>
                <a:srgbClr val="BFBF00"/>
              </a:solidFill>
              <a:latin typeface="Lucida Console" panose="020B0609040504020204" pitchFamily="49" charset="0"/>
            </a:endParaRPr>
          </a:p>
          <a:p>
            <a:r>
              <a:rPr lang="en-US" sz="1400" dirty="0">
                <a:solidFill>
                  <a:srgbClr val="BFBF00"/>
                </a:solidFill>
                <a:latin typeface="Lucida Console" panose="020B0609040504020204" pitchFamily="49" charset="0"/>
              </a:rPr>
              <a:t>for</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tile = </a:t>
            </a:r>
            <a:r>
              <a:rPr lang="en-US" sz="1400" dirty="0">
                <a:solidFill>
                  <a:srgbClr val="BF0000"/>
                </a:solidFill>
                <a:latin typeface="Lucida Console" panose="020B0609040504020204" pitchFamily="49" charset="0"/>
              </a:rPr>
              <a:t>0</a:t>
            </a:r>
            <a:r>
              <a:rPr lang="en-US" sz="1400" dirty="0">
                <a:solidFill>
                  <a:prstClr val="black"/>
                </a:solidFill>
                <a:latin typeface="Lucida Console" panose="020B0609040504020204" pitchFamily="49" charset="0"/>
              </a:rPr>
              <a:t>; tile &lt; N/TILE_DIM; ++tile) {</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00BF"/>
                </a:solidFill>
                <a:latin typeface="Lucida Console" panose="020B0609040504020204" pitchFamily="49" charset="0"/>
              </a:rPr>
              <a:t>// Load tile to shared memory</a:t>
            </a:r>
          </a:p>
          <a:p>
            <a:r>
              <a:rPr lang="en-US" sz="1400" dirty="0">
                <a:solidFill>
                  <a:prstClr val="black"/>
                </a:solidFill>
                <a:latin typeface="Lucida Console" panose="020B0609040504020204" pitchFamily="49" charset="0"/>
              </a:rPr>
              <a:t>    A_s[</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 = A[row*N + tile*TILE_DIM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B_s[</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 = B[(tile*TILE_DIM + </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)*N + col];</a:t>
            </a:r>
          </a:p>
          <a:p>
            <a:r>
              <a:rPr lang="en-US" sz="1400" dirty="0">
                <a:solidFill>
                  <a:prstClr val="black"/>
                </a:solidFill>
                <a:latin typeface="Lucida Console" panose="020B0609040504020204" pitchFamily="49" charset="0"/>
              </a:rPr>
              <a:t>    __</a:t>
            </a:r>
            <a:r>
              <a:rPr lang="en-US" sz="1400" dirty="0" err="1">
                <a:solidFill>
                  <a:prstClr val="black"/>
                </a:solidFill>
                <a:latin typeface="Lucida Console" panose="020B0609040504020204" pitchFamily="49" charset="0"/>
              </a:rPr>
              <a:t>syncthreads</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00BF"/>
                </a:solidFill>
                <a:latin typeface="Lucida Console" panose="020B0609040504020204" pitchFamily="49" charset="0"/>
              </a:rPr>
              <a:t>// Compute with tile</a:t>
            </a:r>
          </a:p>
          <a:p>
            <a:r>
              <a:rPr lang="en-US" sz="1400" dirty="0">
                <a:solidFill>
                  <a:prstClr val="black"/>
                </a:solidFill>
                <a:latin typeface="Lucida Console" panose="020B0609040504020204" pitchFamily="49" charset="0"/>
              </a:rPr>
              <a:t>    </a:t>
            </a:r>
            <a:r>
              <a:rPr lang="en-US" sz="1400" dirty="0">
                <a:solidFill>
                  <a:srgbClr val="BFBF00"/>
                </a:solidFill>
                <a:latin typeface="Lucida Console" panose="020B0609040504020204" pitchFamily="49" charset="0"/>
              </a:rPr>
              <a:t>for</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 = </a:t>
            </a:r>
            <a:r>
              <a:rPr lang="en-US" sz="1400" dirty="0">
                <a:solidFill>
                  <a:srgbClr val="BF0000"/>
                </a:solidFill>
                <a:latin typeface="Lucida Console" panose="020B0609040504020204" pitchFamily="49" charset="0"/>
              </a:rPr>
              <a:t>0</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 &lt; TILE_DIM; ++</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 {</a:t>
            </a:r>
          </a:p>
          <a:p>
            <a:r>
              <a:rPr lang="en-US" sz="1400" dirty="0">
                <a:solidFill>
                  <a:prstClr val="black"/>
                </a:solidFill>
                <a:latin typeface="Lucida Console" panose="020B0609040504020204" pitchFamily="49" charset="0"/>
              </a:rPr>
              <a:t>        sum += A_s[</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.y</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]*B_s[</a:t>
            </a:r>
            <a:r>
              <a:rPr lang="en-US" sz="1400" dirty="0" err="1">
                <a:solidFill>
                  <a:prstClr val="black"/>
                </a:solidFill>
                <a:latin typeface="Lucida Console" panose="020B0609040504020204" pitchFamily="49" charset="0"/>
              </a:rPr>
              <a:t>i</a:t>
            </a:r>
            <a:r>
              <a:rPr lang="en-US" sz="1400" dirty="0">
                <a:solidFill>
                  <a:prstClr val="black"/>
                </a:solidFill>
                <a:latin typeface="Lucida Console" panose="020B0609040504020204" pitchFamily="49" charset="0"/>
              </a:rPr>
              <a:t>][</a:t>
            </a:r>
            <a:r>
              <a:rPr lang="en-US" sz="1400" dirty="0" err="1">
                <a:solidFill>
                  <a:srgbClr val="00BFBF"/>
                </a:solidFill>
                <a:latin typeface="Lucida Console" panose="020B0609040504020204" pitchFamily="49" charset="0"/>
              </a:rPr>
              <a:t>threadIdx</a:t>
            </a:r>
            <a:r>
              <a:rPr lang="en-US" sz="1400" dirty="0" err="1">
                <a:solidFill>
                  <a:prstClr val="black"/>
                </a:solidFill>
                <a:latin typeface="Lucida Console" panose="020B0609040504020204" pitchFamily="49" charset="0"/>
              </a:rPr>
              <a:t>.x</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p>
          <a:p>
            <a:r>
              <a:rPr lang="en-US" sz="1400" dirty="0">
                <a:solidFill>
                  <a:prstClr val="black"/>
                </a:solidFill>
                <a:latin typeface="Lucida Console" panose="020B0609040504020204" pitchFamily="49" charset="0"/>
              </a:rPr>
              <a:t>    __</a:t>
            </a:r>
            <a:r>
              <a:rPr lang="en-US" sz="1400" dirty="0" err="1">
                <a:solidFill>
                  <a:prstClr val="black"/>
                </a:solidFill>
                <a:latin typeface="Lucida Console" panose="020B0609040504020204" pitchFamily="49" charset="0"/>
              </a:rPr>
              <a:t>syncthreads</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C[row*N + col] = sum;</a:t>
            </a:r>
            <a:endParaRPr lang="en-US" sz="1400" dirty="0"/>
          </a:p>
        </p:txBody>
      </p:sp>
      <p:sp>
        <p:nvSpPr>
          <p:cNvPr id="6" name="TextBox 5"/>
          <p:cNvSpPr txBox="1"/>
          <p:nvPr/>
        </p:nvSpPr>
        <p:spPr>
          <a:xfrm>
            <a:off x="5417872" y="1082198"/>
            <a:ext cx="3176895" cy="338554"/>
          </a:xfrm>
          <a:prstGeom prst="callout1">
            <a:avLst>
              <a:gd name="adj1" fmla="val 50549"/>
              <a:gd name="adj2" fmla="val 760"/>
              <a:gd name="adj3" fmla="val 48900"/>
              <a:gd name="adj4" fmla="val -19885"/>
            </a:avLst>
          </a:prstGeom>
          <a:noFill/>
          <a:ln>
            <a:solidFill>
              <a:schemeClr val="bg1">
                <a:lumMod val="50000"/>
              </a:schemeClr>
            </a:solidFill>
          </a:ln>
        </p:spPr>
        <p:txBody>
          <a:bodyPr wrap="none" rtlCol="0">
            <a:spAutoFit/>
          </a:bodyPr>
          <a:lstStyle/>
          <a:p>
            <a:pPr algn="ctr"/>
            <a:r>
              <a:rPr lang="en-US" sz="1600" dirty="0">
                <a:solidFill>
                  <a:srgbClr val="0000FF"/>
                </a:solidFill>
              </a:rPr>
              <a:t>Declare arrays in shared memory</a:t>
            </a:r>
          </a:p>
        </p:txBody>
      </p:sp>
      <p:sp>
        <p:nvSpPr>
          <p:cNvPr id="7" name="TextBox 6"/>
          <p:cNvSpPr txBox="1"/>
          <p:nvPr/>
        </p:nvSpPr>
        <p:spPr>
          <a:xfrm>
            <a:off x="2903726" y="3902297"/>
            <a:ext cx="5851858" cy="338554"/>
          </a:xfrm>
          <a:prstGeom prst="callout1">
            <a:avLst>
              <a:gd name="adj1" fmla="val 50549"/>
              <a:gd name="adj2" fmla="val 760"/>
              <a:gd name="adj3" fmla="val 3472"/>
              <a:gd name="adj4" fmla="val -7650"/>
            </a:avLst>
          </a:prstGeom>
          <a:noFill/>
          <a:ln>
            <a:solidFill>
              <a:schemeClr val="bg1">
                <a:lumMod val="50000"/>
              </a:schemeClr>
            </a:solidFill>
          </a:ln>
        </p:spPr>
        <p:txBody>
          <a:bodyPr wrap="none" rtlCol="0">
            <a:spAutoFit/>
          </a:bodyPr>
          <a:lstStyle/>
          <a:p>
            <a:r>
              <a:rPr lang="en-US" sz="1600" dirty="0">
                <a:solidFill>
                  <a:srgbClr val="0000FF"/>
                </a:solidFill>
              </a:rPr>
              <a:t>Threads wait for each other to finish loading before computing</a:t>
            </a:r>
          </a:p>
        </p:txBody>
      </p:sp>
      <p:sp>
        <p:nvSpPr>
          <p:cNvPr id="8" name="TextBox 7"/>
          <p:cNvSpPr txBox="1"/>
          <p:nvPr/>
        </p:nvSpPr>
        <p:spPr>
          <a:xfrm>
            <a:off x="2903726" y="5162044"/>
            <a:ext cx="5851858" cy="338554"/>
          </a:xfrm>
          <a:prstGeom prst="callout1">
            <a:avLst>
              <a:gd name="adj1" fmla="val 50549"/>
              <a:gd name="adj2" fmla="val 760"/>
              <a:gd name="adj3" fmla="val 8015"/>
              <a:gd name="adj4" fmla="val -7650"/>
            </a:avLst>
          </a:prstGeom>
          <a:noFill/>
          <a:ln>
            <a:solidFill>
              <a:schemeClr val="bg1">
                <a:lumMod val="50000"/>
              </a:schemeClr>
            </a:solidFill>
          </a:ln>
        </p:spPr>
        <p:txBody>
          <a:bodyPr wrap="none" rtlCol="0">
            <a:spAutoFit/>
          </a:bodyPr>
          <a:lstStyle/>
          <a:p>
            <a:r>
              <a:rPr lang="en-US" sz="1600" dirty="0">
                <a:solidFill>
                  <a:srgbClr val="0000FF"/>
                </a:solidFill>
              </a:rPr>
              <a:t>Threads wait for each other to finish computing before loading</a:t>
            </a:r>
          </a:p>
        </p:txBody>
      </p:sp>
      <p:sp>
        <p:nvSpPr>
          <p:cNvPr id="9" name="TextBox 610">
            <a:extLst>
              <a:ext uri="{FF2B5EF4-FFF2-40B4-BE49-F238E27FC236}">
                <a16:creationId xmlns:a16="http://schemas.microsoft.com/office/drawing/2014/main" id="{80F48FFC-BE8F-FD49-81D6-122FEBFB86B4}"/>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10" name="Slide Number Placeholder 3">
            <a:extLst>
              <a:ext uri="{FF2B5EF4-FFF2-40B4-BE49-F238E27FC236}">
                <a16:creationId xmlns:a16="http://schemas.microsoft.com/office/drawing/2014/main" id="{EE00BFFE-7828-2649-80A1-008D3EF9B04B}"/>
              </a:ext>
            </a:extLst>
          </p:cNvPr>
          <p:cNvSpPr>
            <a:spLocks noGrp="1"/>
          </p:cNvSpPr>
          <p:nvPr>
            <p:ph type="sldNum" sz="quarter" idx="11"/>
          </p:nvPr>
        </p:nvSpPr>
        <p:spPr>
          <a:xfrm>
            <a:off x="6553200" y="6243638"/>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3480732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a:extLst>
              <a:ext uri="{FF2B5EF4-FFF2-40B4-BE49-F238E27FC236}">
                <a16:creationId xmlns:a16="http://schemas.microsoft.com/office/drawing/2014/main" id="{16B53E08-421B-7A45-8C30-E6FB197D67F0}"/>
              </a:ext>
            </a:extLst>
          </p:cNvPr>
          <p:cNvSpPr>
            <a:spLocks noGrp="1" noChangeArrowheads="1"/>
          </p:cNvSpPr>
          <p:nvPr>
            <p:ph type="title"/>
          </p:nvPr>
        </p:nvSpPr>
        <p:spPr/>
        <p:txBody>
          <a:bodyPr/>
          <a:lstStyle/>
          <a:p>
            <a:r>
              <a:rPr lang="en-US" altLang="en-US" dirty="0">
                <a:ea typeface="ＭＳ Ｐゴシック" panose="020B0600070205080204" pitchFamily="34" charset="-128"/>
              </a:rPr>
              <a:t>Tiled Matrix Multiplication on GPU</a:t>
            </a:r>
          </a:p>
        </p:txBody>
      </p:sp>
      <p:sp>
        <p:nvSpPr>
          <p:cNvPr id="248835" name="Slide Number Placeholder 3">
            <a:extLst>
              <a:ext uri="{FF2B5EF4-FFF2-40B4-BE49-F238E27FC236}">
                <a16:creationId xmlns:a16="http://schemas.microsoft.com/office/drawing/2014/main" id="{CCE4354E-DC2C-8E49-A078-0EEB05C17BC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77E7AE0-EC71-4D48-959A-8A23F1B03886}"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
        <p:nvSpPr>
          <p:cNvPr id="68" name="TextBox 67">
            <a:extLst>
              <a:ext uri="{FF2B5EF4-FFF2-40B4-BE49-F238E27FC236}">
                <a16:creationId xmlns:a16="http://schemas.microsoft.com/office/drawing/2014/main" id="{072BEC36-0096-A044-8094-05571ACF4C19}"/>
              </a:ext>
            </a:extLst>
          </p:cNvPr>
          <p:cNvSpPr txBox="1"/>
          <p:nvPr/>
        </p:nvSpPr>
        <p:spPr>
          <a:xfrm>
            <a:off x="218090" y="6516989"/>
            <a:ext cx="8214108" cy="276999"/>
          </a:xfrm>
          <a:prstGeom prst="rect">
            <a:avLst/>
          </a:prstGeom>
          <a:noFill/>
        </p:spPr>
        <p:txBody>
          <a:bodyPr wrap="none" rtlCol="0">
            <a:spAutoFit/>
          </a:bodyPr>
          <a:lstStyle/>
          <a:p>
            <a:pPr lvl="0">
              <a:defRPr/>
            </a:pPr>
            <a:r>
              <a:rPr lang="en-US" sz="1200" dirty="0"/>
              <a:t>Computer Architecture - Lecture 9: GPUs and GPGPU Programming (Fall 2017) </a:t>
            </a:r>
            <a:r>
              <a:rPr lang="en-US" sz="1200" dirty="0">
                <a:solidFill>
                  <a:srgbClr val="0000FF"/>
                </a:solidFill>
                <a:hlinkClick r:id="rId2">
                  <a:extLst>
                    <a:ext uri="{A12FA001-AC4F-418D-AE19-62706E023703}">
                      <ahyp:hlinkClr xmlns:ahyp="http://schemas.microsoft.com/office/drawing/2018/hyperlinkcolor" val="tx"/>
                    </a:ext>
                  </a:extLst>
                </a:hlinkClick>
              </a:rPr>
              <a:t>https://youtu.be/mgtlbEqn2dA?t=8157</a:t>
            </a:r>
            <a:endParaRPr lang="en-US" sz="1200" dirty="0">
              <a:solidFill>
                <a:srgbClr val="0000FF"/>
              </a:solidFill>
            </a:endParaRPr>
          </a:p>
        </p:txBody>
      </p:sp>
      <p:pic>
        <p:nvPicPr>
          <p:cNvPr id="2" name="Picture 1">
            <a:extLst>
              <a:ext uri="{FF2B5EF4-FFF2-40B4-BE49-F238E27FC236}">
                <a16:creationId xmlns:a16="http://schemas.microsoft.com/office/drawing/2014/main" id="{DE9BF9DE-26D8-C248-90E3-8B1DF0DE5A28}"/>
              </a:ext>
            </a:extLst>
          </p:cNvPr>
          <p:cNvPicPr>
            <a:picLocks noChangeAspect="1"/>
          </p:cNvPicPr>
          <p:nvPr/>
        </p:nvPicPr>
        <p:blipFill>
          <a:blip r:embed="rId3"/>
          <a:stretch>
            <a:fillRect/>
          </a:stretch>
        </p:blipFill>
        <p:spPr>
          <a:xfrm>
            <a:off x="683568" y="960605"/>
            <a:ext cx="7776864" cy="5385139"/>
          </a:xfrm>
          <a:prstGeom prst="rect">
            <a:avLst/>
          </a:prstGeom>
        </p:spPr>
      </p:pic>
    </p:spTree>
    <p:extLst>
      <p:ext uri="{BB962C8B-B14F-4D97-AF65-F5344CB8AC3E}">
        <p14:creationId xmlns:p14="http://schemas.microsoft.com/office/powerpoint/2010/main" val="8078892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and Kirk,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dirty="0">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Third Edition, 2017</a:t>
            </a:r>
          </a:p>
          <a:p>
            <a:pPr lvl="1"/>
            <a:r>
              <a:rPr lang="en-US" altLang="ja-JP" dirty="0">
                <a:solidFill>
                  <a:srgbClr val="000000"/>
                </a:solidFill>
                <a:ea typeface="ＭＳ Ｐゴシック" panose="020B0600070205080204" pitchFamily="34" charset="-128"/>
              </a:rPr>
              <a:t>Chapter 4: Memory and data locality</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52</a:t>
            </a:fld>
            <a:endParaRPr lang="en-US" altLang="en-US"/>
          </a:p>
        </p:txBody>
      </p:sp>
      <p:pic>
        <p:nvPicPr>
          <p:cNvPr id="5" name="Picture 4">
            <a:extLst>
              <a:ext uri="{FF2B5EF4-FFF2-40B4-BE49-F238E27FC236}">
                <a16:creationId xmlns:a16="http://schemas.microsoft.com/office/drawing/2014/main" id="{E66EFC1E-40D3-8B48-BF55-90304E676377}"/>
              </a:ext>
            </a:extLst>
          </p:cNvPr>
          <p:cNvPicPr>
            <a:picLocks noChangeAspect="1"/>
          </p:cNvPicPr>
          <p:nvPr/>
        </p:nvPicPr>
        <p:blipFill>
          <a:blip r:embed="rId3"/>
          <a:stretch>
            <a:fillRect/>
          </a:stretch>
        </p:blipFill>
        <p:spPr>
          <a:xfrm>
            <a:off x="5453069" y="2355206"/>
            <a:ext cx="3672408" cy="3672408"/>
          </a:xfrm>
          <a:prstGeom prst="rect">
            <a:avLst/>
          </a:prstGeom>
        </p:spPr>
      </p:pic>
    </p:spTree>
    <p:extLst>
      <p:ext uri="{BB962C8B-B14F-4D97-AF65-F5344CB8AC3E}">
        <p14:creationId xmlns:p14="http://schemas.microsoft.com/office/powerpoint/2010/main" val="27298690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and Kirk and El Hajj,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Fourth Edition, 2022</a:t>
            </a:r>
          </a:p>
          <a:p>
            <a:pPr lvl="1"/>
            <a:r>
              <a:rPr lang="en-US" altLang="ja-JP" dirty="0">
                <a:solidFill>
                  <a:srgbClr val="000000"/>
                </a:solidFill>
                <a:ea typeface="ＭＳ Ｐゴシック" panose="020B0600070205080204" pitchFamily="34" charset="-128"/>
              </a:rPr>
              <a:t>Chapter 5 - Memory architecture and</a:t>
            </a:r>
          </a:p>
          <a:p>
            <a:pPr marL="344487" lvl="1" indent="0">
              <a:buNone/>
            </a:pPr>
            <a:r>
              <a:rPr lang="en-US" altLang="ja-JP" dirty="0">
                <a:solidFill>
                  <a:srgbClr val="000000"/>
                </a:solidFill>
                <a:ea typeface="ＭＳ Ｐゴシック" panose="020B0600070205080204" pitchFamily="34" charset="-128"/>
              </a:rPr>
              <a:t>data locality</a:t>
            </a:r>
          </a:p>
          <a:p>
            <a:pPr marL="344487" lvl="1" indent="0">
              <a:buNone/>
            </a:pPr>
            <a:endParaRPr lang="en-US" altLang="ja-JP" dirty="0">
              <a:solidFill>
                <a:srgbClr val="000000"/>
              </a:solidFill>
              <a:ea typeface="ＭＳ Ｐゴシック" panose="020B0600070205080204" pitchFamily="34" charset="-128"/>
            </a:endParaRP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53</a:t>
            </a:fld>
            <a:endParaRPr lang="en-US" altLang="en-US"/>
          </a:p>
        </p:txBody>
      </p:sp>
      <p:pic>
        <p:nvPicPr>
          <p:cNvPr id="6" name="Picture 5">
            <a:extLst>
              <a:ext uri="{FF2B5EF4-FFF2-40B4-BE49-F238E27FC236}">
                <a16:creationId xmlns:a16="http://schemas.microsoft.com/office/drawing/2014/main" id="{819ECA4F-0857-4944-8DAA-C32FBBBB3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4503" y="2423490"/>
            <a:ext cx="2894697" cy="3587794"/>
          </a:xfrm>
          <a:prstGeom prst="rect">
            <a:avLst/>
          </a:prstGeom>
        </p:spPr>
      </p:pic>
    </p:spTree>
    <p:extLst>
      <p:ext uri="{BB962C8B-B14F-4D97-AF65-F5344CB8AC3E}">
        <p14:creationId xmlns:p14="http://schemas.microsoft.com/office/powerpoint/2010/main" val="13855035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24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dirty="0"/>
              <a:t>GPU Memory Hierarchy</a:t>
            </a:r>
            <a:endParaRPr lang="en-US" sz="3200" b="1" dirty="0">
              <a:solidFill>
                <a:srgbClr val="C00000"/>
              </a:solidFill>
            </a:endParaRPr>
          </a:p>
        </p:txBody>
      </p:sp>
    </p:spTree>
    <p:extLst>
      <p:ext uri="{BB962C8B-B14F-4D97-AF65-F5344CB8AC3E}">
        <p14:creationId xmlns:p14="http://schemas.microsoft.com/office/powerpoint/2010/main" val="3528807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GPU Computing</a:t>
            </a:r>
          </a:p>
        </p:txBody>
      </p:sp>
      <p:sp>
        <p:nvSpPr>
          <p:cNvPr id="3" name="Marcador de contenido 2"/>
          <p:cNvSpPr>
            <a:spLocks noGrp="1"/>
          </p:cNvSpPr>
          <p:nvPr>
            <p:ph idx="1"/>
          </p:nvPr>
        </p:nvSpPr>
        <p:spPr/>
        <p:txBody>
          <a:bodyPr>
            <a:normAutofit/>
          </a:bodyPr>
          <a:lstStyle/>
          <a:p>
            <a:r>
              <a:rPr lang="is-IS" dirty="0">
                <a:ea typeface="ヒラギノ角ゴ Pro W3" pitchFamily="-108" charset="-128"/>
                <a:cs typeface="ヒラギノ角ゴ Pro W3" pitchFamily="-108" charset="-128"/>
              </a:rPr>
              <a:t>Computation is </a:t>
            </a:r>
            <a:r>
              <a:rPr lang="is-IS" dirty="0">
                <a:solidFill>
                  <a:srgbClr val="0000FF"/>
                </a:solidFill>
                <a:ea typeface="ヒラギノ角ゴ Pro W3" pitchFamily="-108" charset="-128"/>
                <a:cs typeface="ヒラギノ角ゴ Pro W3" pitchFamily="-108" charset="-128"/>
              </a:rPr>
              <a:t>offloaded to the GPU</a:t>
            </a:r>
          </a:p>
          <a:p>
            <a:r>
              <a:rPr lang="is-IS" dirty="0">
                <a:ea typeface="ヒラギノ角ゴ Pro W3" pitchFamily="-108" charset="-128"/>
                <a:cs typeface="ヒラギノ角ゴ Pro W3" pitchFamily="-108" charset="-128"/>
              </a:rPr>
              <a:t>Three steps</a:t>
            </a:r>
          </a:p>
          <a:p>
            <a:pPr lvl="1"/>
            <a:r>
              <a:rPr lang="en-US" dirty="0">
                <a:ea typeface="ヒラギノ角ゴ Pro W3" pitchFamily="-108" charset="-128"/>
                <a:cs typeface="ヒラギノ角ゴ Pro W3" pitchFamily="-108" charset="-128"/>
              </a:rPr>
              <a:t>CPU-GPU data transfer (1)</a:t>
            </a:r>
          </a:p>
          <a:p>
            <a:pPr lvl="1"/>
            <a:r>
              <a:rPr lang="en-US" dirty="0">
                <a:ea typeface="ヒラギノ角ゴ Pro W3" pitchFamily="-108" charset="-128"/>
                <a:cs typeface="ヒラギノ角ゴ Pro W3" pitchFamily="-108" charset="-128"/>
              </a:rPr>
              <a:t>GPU kernel execution (2)</a:t>
            </a:r>
          </a:p>
          <a:p>
            <a:pPr lvl="1"/>
            <a:r>
              <a:rPr lang="en-US" dirty="0">
                <a:ea typeface="ヒラギノ角ゴ Pro W3" pitchFamily="-108" charset="-128"/>
                <a:cs typeface="ヒラギノ角ゴ Pro W3" pitchFamily="-108" charset="-128"/>
              </a:rPr>
              <a:t>GPU-CPU data transfer (3)</a:t>
            </a:r>
            <a:endParaRPr lang="is-IS" dirty="0">
              <a:ea typeface="ヒラギノ角ゴ Pro W3" pitchFamily="-108" charset="-128"/>
              <a:cs typeface="ヒラギノ角ゴ Pro W3" pitchFamily="-108" charset="-128"/>
            </a:endParaRPr>
          </a:p>
        </p:txBody>
      </p:sp>
      <p:pic>
        <p:nvPicPr>
          <p:cNvPr id="6" name="Imagen 5" descr="CPUtransposeonGPU.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3452" y="3653164"/>
            <a:ext cx="6077096" cy="2008084"/>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6</a:t>
            </a:fld>
            <a:endParaRPr lang="en-US" altLang="en-US"/>
          </a:p>
        </p:txBody>
      </p:sp>
    </p:spTree>
    <p:extLst>
      <p:ext uri="{BB962C8B-B14F-4D97-AF65-F5344CB8AC3E}">
        <p14:creationId xmlns:p14="http://schemas.microsoft.com/office/powerpoint/2010/main" val="361403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2"/>
          <p:cNvSpPr>
            <a:spLocks noGrp="1"/>
          </p:cNvSpPr>
          <p:nvPr>
            <p:ph idx="1"/>
          </p:nvPr>
        </p:nvSpPr>
        <p:spPr>
          <a:xfrm>
            <a:off x="251520" y="908720"/>
            <a:ext cx="8568952" cy="5472608"/>
          </a:xfrm>
        </p:spPr>
        <p:txBody>
          <a:bodyPr/>
          <a:lstStyle/>
          <a:p>
            <a:r>
              <a:rPr lang="en-US" dirty="0">
                <a:cs typeface="Verdana"/>
              </a:rPr>
              <a:t>CPU threads and GPU kernels</a:t>
            </a:r>
          </a:p>
          <a:p>
            <a:pPr lvl="1"/>
            <a:r>
              <a:rPr lang="en-US" dirty="0">
                <a:solidFill>
                  <a:srgbClr val="0000FF"/>
                </a:solidFill>
                <a:cs typeface="Verdana"/>
              </a:rPr>
              <a:t>Sequential or modestly parallel</a:t>
            </a:r>
            <a:r>
              <a:rPr lang="en-US" dirty="0">
                <a:cs typeface="Verdana"/>
              </a:rPr>
              <a:t> sections on CPU</a:t>
            </a:r>
          </a:p>
          <a:p>
            <a:pPr lvl="1"/>
            <a:r>
              <a:rPr lang="en-US" dirty="0">
                <a:solidFill>
                  <a:srgbClr val="0000FF"/>
                </a:solidFill>
                <a:cs typeface="Verdana"/>
              </a:rPr>
              <a:t>Massively parallel</a:t>
            </a:r>
            <a:r>
              <a:rPr lang="en-US" dirty="0">
                <a:cs typeface="Verdana"/>
              </a:rPr>
              <a:t> sections on GPU</a:t>
            </a:r>
          </a:p>
        </p:txBody>
      </p:sp>
      <p:sp>
        <p:nvSpPr>
          <p:cNvPr id="11" name="Text Box 4"/>
          <p:cNvSpPr txBox="1">
            <a:spLocks noChangeArrowheads="1"/>
          </p:cNvSpPr>
          <p:nvPr/>
        </p:nvSpPr>
        <p:spPr bwMode="auto">
          <a:xfrm>
            <a:off x="1346200" y="2573285"/>
            <a:ext cx="2262188" cy="3099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sz="1600" b="1" dirty="0">
                <a:solidFill>
                  <a:srgbClr val="3333CC"/>
                </a:solidFill>
                <a:latin typeface="Arial" charset="0"/>
                <a:ea typeface="ＭＳ Ｐゴシック" charset="0"/>
                <a:cs typeface="ＭＳ Ｐゴシック" charset="0"/>
              </a:rPr>
              <a:t>Serial Code (host)</a:t>
            </a:r>
          </a:p>
        </p:txBody>
      </p:sp>
      <p:grpSp>
        <p:nvGrpSpPr>
          <p:cNvPr id="12" name="Group 5"/>
          <p:cNvGrpSpPr>
            <a:grpSpLocks/>
          </p:cNvGrpSpPr>
          <p:nvPr/>
        </p:nvGrpSpPr>
        <p:grpSpPr bwMode="auto">
          <a:xfrm>
            <a:off x="4471988" y="3279068"/>
            <a:ext cx="3927474" cy="835026"/>
            <a:chOff x="2817" y="2296"/>
            <a:chExt cx="2474" cy="526"/>
          </a:xfrm>
        </p:grpSpPr>
        <p:sp>
          <p:nvSpPr>
            <p:cNvPr id="13" name="Rectangle 6"/>
            <p:cNvSpPr>
              <a:spLocks noChangeArrowheads="1"/>
            </p:cNvSpPr>
            <p:nvPr/>
          </p:nvSpPr>
          <p:spPr bwMode="auto">
            <a:xfrm>
              <a:off x="2817" y="2296"/>
              <a:ext cx="2474" cy="526"/>
            </a:xfrm>
            <a:prstGeom prst="rect">
              <a:avLst/>
            </a:prstGeom>
            <a:noFill/>
            <a:ln w="2844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4" name="Text Box 7"/>
            <p:cNvSpPr txBox="1">
              <a:spLocks noChangeArrowheads="1"/>
            </p:cNvSpPr>
            <p:nvPr/>
          </p:nvSpPr>
          <p:spPr bwMode="auto">
            <a:xfrm>
              <a:off x="4431" y="2498"/>
              <a:ext cx="316" cy="2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a:solidFill>
                    <a:srgbClr val="000000"/>
                  </a:solidFill>
                  <a:latin typeface="Arial" charset="0"/>
                  <a:ea typeface="ＭＳ Ｐゴシック" charset="0"/>
                  <a:cs typeface="ＭＳ Ｐゴシック" charset="0"/>
                </a:rPr>
                <a:t>. . .</a:t>
              </a:r>
            </a:p>
          </p:txBody>
        </p:sp>
        <p:grpSp>
          <p:nvGrpSpPr>
            <p:cNvPr id="15" name="Group 8"/>
            <p:cNvGrpSpPr>
              <a:grpSpLocks/>
            </p:cNvGrpSpPr>
            <p:nvPr/>
          </p:nvGrpSpPr>
          <p:grpSpPr bwMode="auto">
            <a:xfrm>
              <a:off x="2872" y="2339"/>
              <a:ext cx="489" cy="440"/>
              <a:chOff x="2872" y="2339"/>
              <a:chExt cx="489" cy="440"/>
            </a:xfrm>
          </p:grpSpPr>
          <p:sp>
            <p:nvSpPr>
              <p:cNvPr id="58" name="Text Box 9"/>
              <p:cNvSpPr txBox="1">
                <a:spLocks noChangeArrowheads="1"/>
              </p:cNvSpPr>
              <p:nvPr/>
            </p:nvSpPr>
            <p:spPr bwMode="auto">
              <a:xfrm>
                <a:off x="2872" y="233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59" name="Group 10"/>
              <p:cNvGrpSpPr>
                <a:grpSpLocks/>
              </p:cNvGrpSpPr>
              <p:nvPr/>
            </p:nvGrpSpPr>
            <p:grpSpPr bwMode="auto">
              <a:xfrm>
                <a:off x="2920" y="2393"/>
                <a:ext cx="392" cy="332"/>
                <a:chOff x="2920" y="2393"/>
                <a:chExt cx="392" cy="332"/>
              </a:xfrm>
            </p:grpSpPr>
            <p:sp>
              <p:nvSpPr>
                <p:cNvPr id="60" name="Freeform 11"/>
                <p:cNvSpPr>
                  <a:spLocks/>
                </p:cNvSpPr>
                <p:nvPr/>
              </p:nvSpPr>
              <p:spPr bwMode="auto">
                <a:xfrm>
                  <a:off x="29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1" name="Freeform 12"/>
                <p:cNvSpPr>
                  <a:spLocks/>
                </p:cNvSpPr>
                <p:nvPr/>
              </p:nvSpPr>
              <p:spPr bwMode="auto">
                <a:xfrm>
                  <a:off x="2955"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2" name="Freeform 13"/>
                <p:cNvSpPr>
                  <a:spLocks/>
                </p:cNvSpPr>
                <p:nvPr/>
              </p:nvSpPr>
              <p:spPr bwMode="auto">
                <a:xfrm>
                  <a:off x="2986"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3" name="Freeform 14"/>
                <p:cNvSpPr>
                  <a:spLocks/>
                </p:cNvSpPr>
                <p:nvPr/>
              </p:nvSpPr>
              <p:spPr bwMode="auto">
                <a:xfrm>
                  <a:off x="301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4" name="Freeform 15"/>
                <p:cNvSpPr>
                  <a:spLocks/>
                </p:cNvSpPr>
                <p:nvPr/>
              </p:nvSpPr>
              <p:spPr bwMode="auto">
                <a:xfrm>
                  <a:off x="305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5" name="Freeform 16"/>
                <p:cNvSpPr>
                  <a:spLocks/>
                </p:cNvSpPr>
                <p:nvPr/>
              </p:nvSpPr>
              <p:spPr bwMode="auto">
                <a:xfrm>
                  <a:off x="3083"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6" name="Freeform 17"/>
                <p:cNvSpPr>
                  <a:spLocks/>
                </p:cNvSpPr>
                <p:nvPr/>
              </p:nvSpPr>
              <p:spPr bwMode="auto">
                <a:xfrm>
                  <a:off x="311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7" name="Freeform 18"/>
                <p:cNvSpPr>
                  <a:spLocks/>
                </p:cNvSpPr>
                <p:nvPr/>
              </p:nvSpPr>
              <p:spPr bwMode="auto">
                <a:xfrm>
                  <a:off x="314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8" name="Freeform 19"/>
                <p:cNvSpPr>
                  <a:spLocks/>
                </p:cNvSpPr>
                <p:nvPr/>
              </p:nvSpPr>
              <p:spPr bwMode="auto">
                <a:xfrm>
                  <a:off x="317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9" name="Freeform 20"/>
                <p:cNvSpPr>
                  <a:spLocks/>
                </p:cNvSpPr>
                <p:nvPr/>
              </p:nvSpPr>
              <p:spPr bwMode="auto">
                <a:xfrm>
                  <a:off x="321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70" name="Freeform 21"/>
                <p:cNvSpPr>
                  <a:spLocks/>
                </p:cNvSpPr>
                <p:nvPr/>
              </p:nvSpPr>
              <p:spPr bwMode="auto">
                <a:xfrm>
                  <a:off x="324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16" name="Group 22"/>
            <p:cNvGrpSpPr>
              <a:grpSpLocks/>
            </p:cNvGrpSpPr>
            <p:nvPr/>
          </p:nvGrpSpPr>
          <p:grpSpPr bwMode="auto">
            <a:xfrm>
              <a:off x="3406" y="2339"/>
              <a:ext cx="489" cy="440"/>
              <a:chOff x="3406" y="2339"/>
              <a:chExt cx="489" cy="440"/>
            </a:xfrm>
          </p:grpSpPr>
          <p:sp>
            <p:nvSpPr>
              <p:cNvPr id="45" name="Text Box 23"/>
              <p:cNvSpPr txBox="1">
                <a:spLocks noChangeArrowheads="1"/>
              </p:cNvSpPr>
              <p:nvPr/>
            </p:nvSpPr>
            <p:spPr bwMode="auto">
              <a:xfrm>
                <a:off x="3406" y="233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46" name="Group 24"/>
              <p:cNvGrpSpPr>
                <a:grpSpLocks/>
              </p:cNvGrpSpPr>
              <p:nvPr/>
            </p:nvGrpSpPr>
            <p:grpSpPr bwMode="auto">
              <a:xfrm>
                <a:off x="3454" y="2393"/>
                <a:ext cx="392" cy="332"/>
                <a:chOff x="3454" y="2393"/>
                <a:chExt cx="392" cy="332"/>
              </a:xfrm>
            </p:grpSpPr>
            <p:sp>
              <p:nvSpPr>
                <p:cNvPr id="47" name="Freeform 25"/>
                <p:cNvSpPr>
                  <a:spLocks/>
                </p:cNvSpPr>
                <p:nvPr/>
              </p:nvSpPr>
              <p:spPr bwMode="auto">
                <a:xfrm>
                  <a:off x="345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8" name="Freeform 26"/>
                <p:cNvSpPr>
                  <a:spLocks/>
                </p:cNvSpPr>
                <p:nvPr/>
              </p:nvSpPr>
              <p:spPr bwMode="auto">
                <a:xfrm>
                  <a:off x="348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9" name="Freeform 27"/>
                <p:cNvSpPr>
                  <a:spLocks/>
                </p:cNvSpPr>
                <p:nvPr/>
              </p:nvSpPr>
              <p:spPr bwMode="auto">
                <a:xfrm>
                  <a:off x="35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0" name="Freeform 28"/>
                <p:cNvSpPr>
                  <a:spLocks/>
                </p:cNvSpPr>
                <p:nvPr/>
              </p:nvSpPr>
              <p:spPr bwMode="auto">
                <a:xfrm>
                  <a:off x="355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1" name="Freeform 29"/>
                <p:cNvSpPr>
                  <a:spLocks/>
                </p:cNvSpPr>
                <p:nvPr/>
              </p:nvSpPr>
              <p:spPr bwMode="auto">
                <a:xfrm>
                  <a:off x="35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2" name="Freeform 30"/>
                <p:cNvSpPr>
                  <a:spLocks/>
                </p:cNvSpPr>
                <p:nvPr/>
              </p:nvSpPr>
              <p:spPr bwMode="auto">
                <a:xfrm>
                  <a:off x="361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3" name="Freeform 31"/>
                <p:cNvSpPr>
                  <a:spLocks/>
                </p:cNvSpPr>
                <p:nvPr/>
              </p:nvSpPr>
              <p:spPr bwMode="auto">
                <a:xfrm>
                  <a:off x="36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4" name="Freeform 32"/>
                <p:cNvSpPr>
                  <a:spLocks/>
                </p:cNvSpPr>
                <p:nvPr/>
              </p:nvSpPr>
              <p:spPr bwMode="auto">
                <a:xfrm>
                  <a:off x="368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5" name="Freeform 33"/>
                <p:cNvSpPr>
                  <a:spLocks/>
                </p:cNvSpPr>
                <p:nvPr/>
              </p:nvSpPr>
              <p:spPr bwMode="auto">
                <a:xfrm>
                  <a:off x="371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6" name="Freeform 34"/>
                <p:cNvSpPr>
                  <a:spLocks/>
                </p:cNvSpPr>
                <p:nvPr/>
              </p:nvSpPr>
              <p:spPr bwMode="auto">
                <a:xfrm>
                  <a:off x="374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7" name="Freeform 35"/>
                <p:cNvSpPr>
                  <a:spLocks/>
                </p:cNvSpPr>
                <p:nvPr/>
              </p:nvSpPr>
              <p:spPr bwMode="auto">
                <a:xfrm>
                  <a:off x="377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17" name="Group 36"/>
            <p:cNvGrpSpPr>
              <a:grpSpLocks/>
            </p:cNvGrpSpPr>
            <p:nvPr/>
          </p:nvGrpSpPr>
          <p:grpSpPr bwMode="auto">
            <a:xfrm>
              <a:off x="4746" y="2339"/>
              <a:ext cx="489" cy="440"/>
              <a:chOff x="4746" y="2339"/>
              <a:chExt cx="489" cy="440"/>
            </a:xfrm>
          </p:grpSpPr>
          <p:sp>
            <p:nvSpPr>
              <p:cNvPr id="32" name="Text Box 37"/>
              <p:cNvSpPr txBox="1">
                <a:spLocks noChangeArrowheads="1"/>
              </p:cNvSpPr>
              <p:nvPr/>
            </p:nvSpPr>
            <p:spPr bwMode="auto">
              <a:xfrm>
                <a:off x="4746" y="233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33" name="Group 38"/>
              <p:cNvGrpSpPr>
                <a:grpSpLocks/>
              </p:cNvGrpSpPr>
              <p:nvPr/>
            </p:nvGrpSpPr>
            <p:grpSpPr bwMode="auto">
              <a:xfrm>
                <a:off x="4794" y="2393"/>
                <a:ext cx="392" cy="332"/>
                <a:chOff x="4794" y="2393"/>
                <a:chExt cx="392" cy="332"/>
              </a:xfrm>
            </p:grpSpPr>
            <p:sp>
              <p:nvSpPr>
                <p:cNvPr id="34" name="Freeform 39"/>
                <p:cNvSpPr>
                  <a:spLocks/>
                </p:cNvSpPr>
                <p:nvPr/>
              </p:nvSpPr>
              <p:spPr bwMode="auto">
                <a:xfrm>
                  <a:off x="479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5" name="Freeform 40"/>
                <p:cNvSpPr>
                  <a:spLocks/>
                </p:cNvSpPr>
                <p:nvPr/>
              </p:nvSpPr>
              <p:spPr bwMode="auto">
                <a:xfrm>
                  <a:off x="482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6" name="Freeform 41"/>
                <p:cNvSpPr>
                  <a:spLocks/>
                </p:cNvSpPr>
                <p:nvPr/>
              </p:nvSpPr>
              <p:spPr bwMode="auto">
                <a:xfrm>
                  <a:off x="486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7" name="Freeform 42"/>
                <p:cNvSpPr>
                  <a:spLocks/>
                </p:cNvSpPr>
                <p:nvPr/>
              </p:nvSpPr>
              <p:spPr bwMode="auto">
                <a:xfrm>
                  <a:off x="489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8" name="Freeform 43"/>
                <p:cNvSpPr>
                  <a:spLocks/>
                </p:cNvSpPr>
                <p:nvPr/>
              </p:nvSpPr>
              <p:spPr bwMode="auto">
                <a:xfrm>
                  <a:off x="492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9" name="Freeform 44"/>
                <p:cNvSpPr>
                  <a:spLocks/>
                </p:cNvSpPr>
                <p:nvPr/>
              </p:nvSpPr>
              <p:spPr bwMode="auto">
                <a:xfrm>
                  <a:off x="495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0" name="Freeform 45"/>
                <p:cNvSpPr>
                  <a:spLocks/>
                </p:cNvSpPr>
                <p:nvPr/>
              </p:nvSpPr>
              <p:spPr bwMode="auto">
                <a:xfrm>
                  <a:off x="49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1" name="Freeform 46"/>
                <p:cNvSpPr>
                  <a:spLocks/>
                </p:cNvSpPr>
                <p:nvPr/>
              </p:nvSpPr>
              <p:spPr bwMode="auto">
                <a:xfrm>
                  <a:off x="50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2" name="Freeform 47"/>
                <p:cNvSpPr>
                  <a:spLocks/>
                </p:cNvSpPr>
                <p:nvPr/>
              </p:nvSpPr>
              <p:spPr bwMode="auto">
                <a:xfrm>
                  <a:off x="50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3" name="Freeform 48"/>
                <p:cNvSpPr>
                  <a:spLocks/>
                </p:cNvSpPr>
                <p:nvPr/>
              </p:nvSpPr>
              <p:spPr bwMode="auto">
                <a:xfrm>
                  <a:off x="50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4" name="Freeform 49"/>
                <p:cNvSpPr>
                  <a:spLocks/>
                </p:cNvSpPr>
                <p:nvPr/>
              </p:nvSpPr>
              <p:spPr bwMode="auto">
                <a:xfrm>
                  <a:off x="51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18" name="Group 50"/>
            <p:cNvGrpSpPr>
              <a:grpSpLocks/>
            </p:cNvGrpSpPr>
            <p:nvPr/>
          </p:nvGrpSpPr>
          <p:grpSpPr bwMode="auto">
            <a:xfrm>
              <a:off x="3942" y="2339"/>
              <a:ext cx="488" cy="440"/>
              <a:chOff x="3942" y="2339"/>
              <a:chExt cx="488" cy="440"/>
            </a:xfrm>
          </p:grpSpPr>
          <p:sp>
            <p:nvSpPr>
              <p:cNvPr id="19" name="Text Box 51"/>
              <p:cNvSpPr txBox="1">
                <a:spLocks noChangeArrowheads="1"/>
              </p:cNvSpPr>
              <p:nvPr/>
            </p:nvSpPr>
            <p:spPr bwMode="auto">
              <a:xfrm>
                <a:off x="3942" y="2339"/>
                <a:ext cx="489"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20" name="Group 52"/>
              <p:cNvGrpSpPr>
                <a:grpSpLocks/>
              </p:cNvGrpSpPr>
              <p:nvPr/>
            </p:nvGrpSpPr>
            <p:grpSpPr bwMode="auto">
              <a:xfrm>
                <a:off x="3990" y="2393"/>
                <a:ext cx="391" cy="332"/>
                <a:chOff x="3990" y="2393"/>
                <a:chExt cx="391" cy="332"/>
              </a:xfrm>
            </p:grpSpPr>
            <p:sp>
              <p:nvSpPr>
                <p:cNvPr id="21" name="Freeform 53"/>
                <p:cNvSpPr>
                  <a:spLocks/>
                </p:cNvSpPr>
                <p:nvPr/>
              </p:nvSpPr>
              <p:spPr bwMode="auto">
                <a:xfrm>
                  <a:off x="399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2" name="Freeform 54"/>
                <p:cNvSpPr>
                  <a:spLocks/>
                </p:cNvSpPr>
                <p:nvPr/>
              </p:nvSpPr>
              <p:spPr bwMode="auto">
                <a:xfrm>
                  <a:off x="4025"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3" name="Freeform 55"/>
                <p:cNvSpPr>
                  <a:spLocks/>
                </p:cNvSpPr>
                <p:nvPr/>
              </p:nvSpPr>
              <p:spPr bwMode="auto">
                <a:xfrm>
                  <a:off x="405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4" name="Freeform 56"/>
                <p:cNvSpPr>
                  <a:spLocks/>
                </p:cNvSpPr>
                <p:nvPr/>
              </p:nvSpPr>
              <p:spPr bwMode="auto">
                <a:xfrm>
                  <a:off x="40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5" name="Freeform 57"/>
                <p:cNvSpPr>
                  <a:spLocks/>
                </p:cNvSpPr>
                <p:nvPr/>
              </p:nvSpPr>
              <p:spPr bwMode="auto">
                <a:xfrm>
                  <a:off x="41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6" name="Freeform 58"/>
                <p:cNvSpPr>
                  <a:spLocks/>
                </p:cNvSpPr>
                <p:nvPr/>
              </p:nvSpPr>
              <p:spPr bwMode="auto">
                <a:xfrm>
                  <a:off x="41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7" name="Freeform 59"/>
                <p:cNvSpPr>
                  <a:spLocks/>
                </p:cNvSpPr>
                <p:nvPr/>
              </p:nvSpPr>
              <p:spPr bwMode="auto">
                <a:xfrm>
                  <a:off x="41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8" name="Freeform 60"/>
                <p:cNvSpPr>
                  <a:spLocks/>
                </p:cNvSpPr>
                <p:nvPr/>
              </p:nvSpPr>
              <p:spPr bwMode="auto">
                <a:xfrm>
                  <a:off x="42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9" name="Freeform 61"/>
                <p:cNvSpPr>
                  <a:spLocks/>
                </p:cNvSpPr>
                <p:nvPr/>
              </p:nvSpPr>
              <p:spPr bwMode="auto">
                <a:xfrm>
                  <a:off x="42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0" name="Freeform 62"/>
                <p:cNvSpPr>
                  <a:spLocks/>
                </p:cNvSpPr>
                <p:nvPr/>
              </p:nvSpPr>
              <p:spPr bwMode="auto">
                <a:xfrm>
                  <a:off x="4280" y="2393"/>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1" name="Freeform 63"/>
                <p:cNvSpPr>
                  <a:spLocks/>
                </p:cNvSpPr>
                <p:nvPr/>
              </p:nvSpPr>
              <p:spPr bwMode="auto">
                <a:xfrm>
                  <a:off x="4311"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grpSp>
        <p:nvGrpSpPr>
          <p:cNvPr id="71" name="Group 64"/>
          <p:cNvGrpSpPr>
            <a:grpSpLocks/>
          </p:cNvGrpSpPr>
          <p:nvPr/>
        </p:nvGrpSpPr>
        <p:grpSpPr bwMode="auto">
          <a:xfrm>
            <a:off x="4471988" y="5033529"/>
            <a:ext cx="3927474" cy="833437"/>
            <a:chOff x="2817" y="3506"/>
            <a:chExt cx="2474" cy="525"/>
          </a:xfrm>
        </p:grpSpPr>
        <p:sp>
          <p:nvSpPr>
            <p:cNvPr id="72" name="Rectangle 65"/>
            <p:cNvSpPr>
              <a:spLocks noChangeArrowheads="1"/>
            </p:cNvSpPr>
            <p:nvPr/>
          </p:nvSpPr>
          <p:spPr bwMode="auto">
            <a:xfrm>
              <a:off x="2817" y="3506"/>
              <a:ext cx="2474" cy="525"/>
            </a:xfrm>
            <a:prstGeom prst="rect">
              <a:avLst/>
            </a:prstGeom>
            <a:noFill/>
            <a:ln w="2844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73" name="Text Box 66"/>
            <p:cNvSpPr txBox="1">
              <a:spLocks noChangeArrowheads="1"/>
            </p:cNvSpPr>
            <p:nvPr/>
          </p:nvSpPr>
          <p:spPr bwMode="auto">
            <a:xfrm>
              <a:off x="4430" y="3708"/>
              <a:ext cx="316" cy="2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a:solidFill>
                    <a:srgbClr val="000000"/>
                  </a:solidFill>
                  <a:latin typeface="Arial" charset="0"/>
                  <a:ea typeface="ＭＳ Ｐゴシック" charset="0"/>
                  <a:cs typeface="ＭＳ Ｐゴシック" charset="0"/>
                </a:rPr>
                <a:t>. . .</a:t>
              </a:r>
            </a:p>
          </p:txBody>
        </p:sp>
        <p:grpSp>
          <p:nvGrpSpPr>
            <p:cNvPr id="74" name="Group 67"/>
            <p:cNvGrpSpPr>
              <a:grpSpLocks/>
            </p:cNvGrpSpPr>
            <p:nvPr/>
          </p:nvGrpSpPr>
          <p:grpSpPr bwMode="auto">
            <a:xfrm>
              <a:off x="2872" y="3549"/>
              <a:ext cx="489" cy="440"/>
              <a:chOff x="2872" y="3549"/>
              <a:chExt cx="489" cy="440"/>
            </a:xfrm>
          </p:grpSpPr>
          <p:sp>
            <p:nvSpPr>
              <p:cNvPr id="117" name="Text Box 68"/>
              <p:cNvSpPr txBox="1">
                <a:spLocks noChangeArrowheads="1"/>
              </p:cNvSpPr>
              <p:nvPr/>
            </p:nvSpPr>
            <p:spPr bwMode="auto">
              <a:xfrm>
                <a:off x="2872" y="354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18" name="Group 69"/>
              <p:cNvGrpSpPr>
                <a:grpSpLocks/>
              </p:cNvGrpSpPr>
              <p:nvPr/>
            </p:nvGrpSpPr>
            <p:grpSpPr bwMode="auto">
              <a:xfrm>
                <a:off x="2920" y="3602"/>
                <a:ext cx="392" cy="332"/>
                <a:chOff x="2920" y="3602"/>
                <a:chExt cx="392" cy="332"/>
              </a:xfrm>
            </p:grpSpPr>
            <p:sp>
              <p:nvSpPr>
                <p:cNvPr id="119" name="Freeform 70"/>
                <p:cNvSpPr>
                  <a:spLocks/>
                </p:cNvSpPr>
                <p:nvPr/>
              </p:nvSpPr>
              <p:spPr bwMode="auto">
                <a:xfrm>
                  <a:off x="29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0" name="Freeform 71"/>
                <p:cNvSpPr>
                  <a:spLocks/>
                </p:cNvSpPr>
                <p:nvPr/>
              </p:nvSpPr>
              <p:spPr bwMode="auto">
                <a:xfrm>
                  <a:off x="2955"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1" name="Freeform 72"/>
                <p:cNvSpPr>
                  <a:spLocks/>
                </p:cNvSpPr>
                <p:nvPr/>
              </p:nvSpPr>
              <p:spPr bwMode="auto">
                <a:xfrm>
                  <a:off x="2986"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2" name="Freeform 73"/>
                <p:cNvSpPr>
                  <a:spLocks/>
                </p:cNvSpPr>
                <p:nvPr/>
              </p:nvSpPr>
              <p:spPr bwMode="auto">
                <a:xfrm>
                  <a:off x="301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3" name="Freeform 74"/>
                <p:cNvSpPr>
                  <a:spLocks/>
                </p:cNvSpPr>
                <p:nvPr/>
              </p:nvSpPr>
              <p:spPr bwMode="auto">
                <a:xfrm>
                  <a:off x="305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4" name="Freeform 75"/>
                <p:cNvSpPr>
                  <a:spLocks/>
                </p:cNvSpPr>
                <p:nvPr/>
              </p:nvSpPr>
              <p:spPr bwMode="auto">
                <a:xfrm>
                  <a:off x="3083"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5" name="Freeform 76"/>
                <p:cNvSpPr>
                  <a:spLocks/>
                </p:cNvSpPr>
                <p:nvPr/>
              </p:nvSpPr>
              <p:spPr bwMode="auto">
                <a:xfrm>
                  <a:off x="311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6" name="Freeform 77"/>
                <p:cNvSpPr>
                  <a:spLocks/>
                </p:cNvSpPr>
                <p:nvPr/>
              </p:nvSpPr>
              <p:spPr bwMode="auto">
                <a:xfrm>
                  <a:off x="314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7" name="Freeform 78"/>
                <p:cNvSpPr>
                  <a:spLocks/>
                </p:cNvSpPr>
                <p:nvPr/>
              </p:nvSpPr>
              <p:spPr bwMode="auto">
                <a:xfrm>
                  <a:off x="317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8" name="Freeform 79"/>
                <p:cNvSpPr>
                  <a:spLocks/>
                </p:cNvSpPr>
                <p:nvPr/>
              </p:nvSpPr>
              <p:spPr bwMode="auto">
                <a:xfrm>
                  <a:off x="321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9" name="Freeform 80"/>
                <p:cNvSpPr>
                  <a:spLocks/>
                </p:cNvSpPr>
                <p:nvPr/>
              </p:nvSpPr>
              <p:spPr bwMode="auto">
                <a:xfrm>
                  <a:off x="324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75" name="Group 81"/>
            <p:cNvGrpSpPr>
              <a:grpSpLocks/>
            </p:cNvGrpSpPr>
            <p:nvPr/>
          </p:nvGrpSpPr>
          <p:grpSpPr bwMode="auto">
            <a:xfrm>
              <a:off x="3406" y="3549"/>
              <a:ext cx="489" cy="440"/>
              <a:chOff x="3406" y="3549"/>
              <a:chExt cx="489" cy="440"/>
            </a:xfrm>
          </p:grpSpPr>
          <p:sp>
            <p:nvSpPr>
              <p:cNvPr id="104" name="Text Box 82"/>
              <p:cNvSpPr txBox="1">
                <a:spLocks noChangeArrowheads="1"/>
              </p:cNvSpPr>
              <p:nvPr/>
            </p:nvSpPr>
            <p:spPr bwMode="auto">
              <a:xfrm>
                <a:off x="3406" y="354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05" name="Group 83"/>
              <p:cNvGrpSpPr>
                <a:grpSpLocks/>
              </p:cNvGrpSpPr>
              <p:nvPr/>
            </p:nvGrpSpPr>
            <p:grpSpPr bwMode="auto">
              <a:xfrm>
                <a:off x="3454" y="3602"/>
                <a:ext cx="392" cy="332"/>
                <a:chOff x="3454" y="3602"/>
                <a:chExt cx="392" cy="332"/>
              </a:xfrm>
            </p:grpSpPr>
            <p:sp>
              <p:nvSpPr>
                <p:cNvPr id="106" name="Freeform 84"/>
                <p:cNvSpPr>
                  <a:spLocks/>
                </p:cNvSpPr>
                <p:nvPr/>
              </p:nvSpPr>
              <p:spPr bwMode="auto">
                <a:xfrm>
                  <a:off x="345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7" name="Freeform 85"/>
                <p:cNvSpPr>
                  <a:spLocks/>
                </p:cNvSpPr>
                <p:nvPr/>
              </p:nvSpPr>
              <p:spPr bwMode="auto">
                <a:xfrm>
                  <a:off x="348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8" name="Freeform 86"/>
                <p:cNvSpPr>
                  <a:spLocks/>
                </p:cNvSpPr>
                <p:nvPr/>
              </p:nvSpPr>
              <p:spPr bwMode="auto">
                <a:xfrm>
                  <a:off x="35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9" name="Freeform 87"/>
                <p:cNvSpPr>
                  <a:spLocks/>
                </p:cNvSpPr>
                <p:nvPr/>
              </p:nvSpPr>
              <p:spPr bwMode="auto">
                <a:xfrm>
                  <a:off x="355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0" name="Freeform 88"/>
                <p:cNvSpPr>
                  <a:spLocks/>
                </p:cNvSpPr>
                <p:nvPr/>
              </p:nvSpPr>
              <p:spPr bwMode="auto">
                <a:xfrm>
                  <a:off x="35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1" name="Freeform 89"/>
                <p:cNvSpPr>
                  <a:spLocks/>
                </p:cNvSpPr>
                <p:nvPr/>
              </p:nvSpPr>
              <p:spPr bwMode="auto">
                <a:xfrm>
                  <a:off x="361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2" name="Freeform 90"/>
                <p:cNvSpPr>
                  <a:spLocks/>
                </p:cNvSpPr>
                <p:nvPr/>
              </p:nvSpPr>
              <p:spPr bwMode="auto">
                <a:xfrm>
                  <a:off x="36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3" name="Freeform 91"/>
                <p:cNvSpPr>
                  <a:spLocks/>
                </p:cNvSpPr>
                <p:nvPr/>
              </p:nvSpPr>
              <p:spPr bwMode="auto">
                <a:xfrm>
                  <a:off x="368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4" name="Freeform 92"/>
                <p:cNvSpPr>
                  <a:spLocks/>
                </p:cNvSpPr>
                <p:nvPr/>
              </p:nvSpPr>
              <p:spPr bwMode="auto">
                <a:xfrm>
                  <a:off x="371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5" name="Freeform 93"/>
                <p:cNvSpPr>
                  <a:spLocks/>
                </p:cNvSpPr>
                <p:nvPr/>
              </p:nvSpPr>
              <p:spPr bwMode="auto">
                <a:xfrm>
                  <a:off x="374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6" name="Freeform 94"/>
                <p:cNvSpPr>
                  <a:spLocks/>
                </p:cNvSpPr>
                <p:nvPr/>
              </p:nvSpPr>
              <p:spPr bwMode="auto">
                <a:xfrm>
                  <a:off x="377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76" name="Group 95"/>
            <p:cNvGrpSpPr>
              <a:grpSpLocks/>
            </p:cNvGrpSpPr>
            <p:nvPr/>
          </p:nvGrpSpPr>
          <p:grpSpPr bwMode="auto">
            <a:xfrm>
              <a:off x="4746" y="3549"/>
              <a:ext cx="489" cy="440"/>
              <a:chOff x="4746" y="3549"/>
              <a:chExt cx="489" cy="440"/>
            </a:xfrm>
          </p:grpSpPr>
          <p:sp>
            <p:nvSpPr>
              <p:cNvPr id="91" name="Text Box 96"/>
              <p:cNvSpPr txBox="1">
                <a:spLocks noChangeArrowheads="1"/>
              </p:cNvSpPr>
              <p:nvPr/>
            </p:nvSpPr>
            <p:spPr bwMode="auto">
              <a:xfrm>
                <a:off x="4746" y="354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92" name="Group 97"/>
              <p:cNvGrpSpPr>
                <a:grpSpLocks/>
              </p:cNvGrpSpPr>
              <p:nvPr/>
            </p:nvGrpSpPr>
            <p:grpSpPr bwMode="auto">
              <a:xfrm>
                <a:off x="4794" y="3602"/>
                <a:ext cx="392" cy="332"/>
                <a:chOff x="4794" y="3602"/>
                <a:chExt cx="392" cy="332"/>
              </a:xfrm>
            </p:grpSpPr>
            <p:sp>
              <p:nvSpPr>
                <p:cNvPr id="93" name="Freeform 98"/>
                <p:cNvSpPr>
                  <a:spLocks/>
                </p:cNvSpPr>
                <p:nvPr/>
              </p:nvSpPr>
              <p:spPr bwMode="auto">
                <a:xfrm>
                  <a:off x="479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4" name="Freeform 99"/>
                <p:cNvSpPr>
                  <a:spLocks/>
                </p:cNvSpPr>
                <p:nvPr/>
              </p:nvSpPr>
              <p:spPr bwMode="auto">
                <a:xfrm>
                  <a:off x="482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5" name="Freeform 100"/>
                <p:cNvSpPr>
                  <a:spLocks/>
                </p:cNvSpPr>
                <p:nvPr/>
              </p:nvSpPr>
              <p:spPr bwMode="auto">
                <a:xfrm>
                  <a:off x="486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6" name="Freeform 101"/>
                <p:cNvSpPr>
                  <a:spLocks/>
                </p:cNvSpPr>
                <p:nvPr/>
              </p:nvSpPr>
              <p:spPr bwMode="auto">
                <a:xfrm>
                  <a:off x="489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7" name="Freeform 102"/>
                <p:cNvSpPr>
                  <a:spLocks/>
                </p:cNvSpPr>
                <p:nvPr/>
              </p:nvSpPr>
              <p:spPr bwMode="auto">
                <a:xfrm>
                  <a:off x="492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8" name="Freeform 103"/>
                <p:cNvSpPr>
                  <a:spLocks/>
                </p:cNvSpPr>
                <p:nvPr/>
              </p:nvSpPr>
              <p:spPr bwMode="auto">
                <a:xfrm>
                  <a:off x="495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9" name="Freeform 104"/>
                <p:cNvSpPr>
                  <a:spLocks/>
                </p:cNvSpPr>
                <p:nvPr/>
              </p:nvSpPr>
              <p:spPr bwMode="auto">
                <a:xfrm>
                  <a:off x="49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0" name="Freeform 105"/>
                <p:cNvSpPr>
                  <a:spLocks/>
                </p:cNvSpPr>
                <p:nvPr/>
              </p:nvSpPr>
              <p:spPr bwMode="auto">
                <a:xfrm>
                  <a:off x="50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1" name="Freeform 106"/>
                <p:cNvSpPr>
                  <a:spLocks/>
                </p:cNvSpPr>
                <p:nvPr/>
              </p:nvSpPr>
              <p:spPr bwMode="auto">
                <a:xfrm>
                  <a:off x="50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2" name="Freeform 107"/>
                <p:cNvSpPr>
                  <a:spLocks/>
                </p:cNvSpPr>
                <p:nvPr/>
              </p:nvSpPr>
              <p:spPr bwMode="auto">
                <a:xfrm>
                  <a:off x="50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3" name="Freeform 108"/>
                <p:cNvSpPr>
                  <a:spLocks/>
                </p:cNvSpPr>
                <p:nvPr/>
              </p:nvSpPr>
              <p:spPr bwMode="auto">
                <a:xfrm>
                  <a:off x="51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77" name="Group 109"/>
            <p:cNvGrpSpPr>
              <a:grpSpLocks/>
            </p:cNvGrpSpPr>
            <p:nvPr/>
          </p:nvGrpSpPr>
          <p:grpSpPr bwMode="auto">
            <a:xfrm>
              <a:off x="3942" y="3549"/>
              <a:ext cx="488" cy="440"/>
              <a:chOff x="3942" y="3549"/>
              <a:chExt cx="488" cy="440"/>
            </a:xfrm>
          </p:grpSpPr>
          <p:sp>
            <p:nvSpPr>
              <p:cNvPr id="78" name="Text Box 110"/>
              <p:cNvSpPr txBox="1">
                <a:spLocks noChangeArrowheads="1"/>
              </p:cNvSpPr>
              <p:nvPr/>
            </p:nvSpPr>
            <p:spPr bwMode="auto">
              <a:xfrm>
                <a:off x="3942" y="3549"/>
                <a:ext cx="489"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79" name="Group 111"/>
              <p:cNvGrpSpPr>
                <a:grpSpLocks/>
              </p:cNvGrpSpPr>
              <p:nvPr/>
            </p:nvGrpSpPr>
            <p:grpSpPr bwMode="auto">
              <a:xfrm>
                <a:off x="3990" y="3602"/>
                <a:ext cx="391" cy="332"/>
                <a:chOff x="3990" y="3602"/>
                <a:chExt cx="391" cy="332"/>
              </a:xfrm>
            </p:grpSpPr>
            <p:sp>
              <p:nvSpPr>
                <p:cNvPr id="80" name="Freeform 112"/>
                <p:cNvSpPr>
                  <a:spLocks/>
                </p:cNvSpPr>
                <p:nvPr/>
              </p:nvSpPr>
              <p:spPr bwMode="auto">
                <a:xfrm>
                  <a:off x="399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1" name="Freeform 113"/>
                <p:cNvSpPr>
                  <a:spLocks/>
                </p:cNvSpPr>
                <p:nvPr/>
              </p:nvSpPr>
              <p:spPr bwMode="auto">
                <a:xfrm>
                  <a:off x="4025"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2" name="Freeform 114"/>
                <p:cNvSpPr>
                  <a:spLocks/>
                </p:cNvSpPr>
                <p:nvPr/>
              </p:nvSpPr>
              <p:spPr bwMode="auto">
                <a:xfrm>
                  <a:off x="405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3" name="Freeform 115"/>
                <p:cNvSpPr>
                  <a:spLocks/>
                </p:cNvSpPr>
                <p:nvPr/>
              </p:nvSpPr>
              <p:spPr bwMode="auto">
                <a:xfrm>
                  <a:off x="40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4" name="Freeform 116"/>
                <p:cNvSpPr>
                  <a:spLocks/>
                </p:cNvSpPr>
                <p:nvPr/>
              </p:nvSpPr>
              <p:spPr bwMode="auto">
                <a:xfrm>
                  <a:off x="41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5" name="Freeform 117"/>
                <p:cNvSpPr>
                  <a:spLocks/>
                </p:cNvSpPr>
                <p:nvPr/>
              </p:nvSpPr>
              <p:spPr bwMode="auto">
                <a:xfrm>
                  <a:off x="41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6" name="Freeform 118"/>
                <p:cNvSpPr>
                  <a:spLocks/>
                </p:cNvSpPr>
                <p:nvPr/>
              </p:nvSpPr>
              <p:spPr bwMode="auto">
                <a:xfrm>
                  <a:off x="41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7" name="Freeform 119"/>
                <p:cNvSpPr>
                  <a:spLocks/>
                </p:cNvSpPr>
                <p:nvPr/>
              </p:nvSpPr>
              <p:spPr bwMode="auto">
                <a:xfrm>
                  <a:off x="42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8" name="Freeform 120"/>
                <p:cNvSpPr>
                  <a:spLocks/>
                </p:cNvSpPr>
                <p:nvPr/>
              </p:nvSpPr>
              <p:spPr bwMode="auto">
                <a:xfrm>
                  <a:off x="42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9" name="Freeform 121"/>
                <p:cNvSpPr>
                  <a:spLocks/>
                </p:cNvSpPr>
                <p:nvPr/>
              </p:nvSpPr>
              <p:spPr bwMode="auto">
                <a:xfrm>
                  <a:off x="4280" y="3602"/>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0" name="Freeform 122"/>
                <p:cNvSpPr>
                  <a:spLocks/>
                </p:cNvSpPr>
                <p:nvPr/>
              </p:nvSpPr>
              <p:spPr bwMode="auto">
                <a:xfrm>
                  <a:off x="4311"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sp>
        <p:nvSpPr>
          <p:cNvPr id="130" name="Text Box 123"/>
          <p:cNvSpPr txBox="1">
            <a:spLocks noChangeArrowheads="1"/>
          </p:cNvSpPr>
          <p:nvPr/>
        </p:nvSpPr>
        <p:spPr bwMode="auto">
          <a:xfrm>
            <a:off x="206499" y="3348916"/>
            <a:ext cx="4200402" cy="644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sz="1600" b="1" dirty="0">
                <a:solidFill>
                  <a:srgbClr val="00CC0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sz="1600" b="1" dirty="0" err="1">
                <a:solidFill>
                  <a:srgbClr val="00CC00"/>
                </a:solidFill>
                <a:latin typeface="Courier"/>
                <a:ea typeface="ＭＳ Ｐゴシック" charset="0"/>
                <a:cs typeface="Courier"/>
              </a:rPr>
              <a:t>KernelA</a:t>
            </a:r>
            <a:r>
              <a:rPr lang="en-US" sz="1600" b="1" dirty="0">
                <a:solidFill>
                  <a:srgbClr val="00CC00"/>
                </a:solidFill>
                <a:latin typeface="Courier"/>
                <a:ea typeface="ＭＳ Ｐゴシック" charset="0"/>
                <a:cs typeface="Courier"/>
              </a:rPr>
              <a:t>&lt;&lt;&lt; </a:t>
            </a:r>
            <a:r>
              <a:rPr lang="en-US" sz="1600" b="1" dirty="0" err="1">
                <a:solidFill>
                  <a:srgbClr val="00CC00"/>
                </a:solidFill>
                <a:latin typeface="Courier"/>
                <a:ea typeface="ＭＳ Ｐゴシック" charset="0"/>
                <a:cs typeface="Courier"/>
              </a:rPr>
              <a:t>nBlk</a:t>
            </a:r>
            <a:r>
              <a:rPr lang="en-US" sz="1600" b="1" dirty="0">
                <a:solidFill>
                  <a:srgbClr val="00CC00"/>
                </a:solidFill>
                <a:latin typeface="Courier"/>
                <a:ea typeface="ＭＳ Ｐゴシック" charset="0"/>
                <a:cs typeface="Courier"/>
              </a:rPr>
              <a:t>, </a:t>
            </a:r>
            <a:r>
              <a:rPr lang="en-US" sz="1600" b="1" dirty="0" err="1">
                <a:solidFill>
                  <a:srgbClr val="00CC00"/>
                </a:solidFill>
                <a:latin typeface="Courier"/>
                <a:ea typeface="ＭＳ Ｐゴシック" charset="0"/>
                <a:cs typeface="Courier"/>
              </a:rPr>
              <a:t>nThr</a:t>
            </a:r>
            <a:r>
              <a:rPr lang="en-US" sz="1600" b="1" dirty="0">
                <a:solidFill>
                  <a:srgbClr val="00CC00"/>
                </a:solidFill>
                <a:latin typeface="Courier"/>
                <a:ea typeface="ＭＳ Ｐゴシック" charset="0"/>
                <a:cs typeface="Courier"/>
              </a:rPr>
              <a:t> &gt;&gt;&gt;(</a:t>
            </a:r>
            <a:r>
              <a:rPr lang="en-US" sz="1600" b="1" dirty="0" err="1">
                <a:solidFill>
                  <a:srgbClr val="00CC00"/>
                </a:solidFill>
                <a:latin typeface="Courier"/>
                <a:ea typeface="ＭＳ Ｐゴシック" charset="0"/>
                <a:cs typeface="Courier"/>
              </a:rPr>
              <a:t>args</a:t>
            </a:r>
            <a:r>
              <a:rPr lang="en-US" sz="1600" b="1" dirty="0">
                <a:solidFill>
                  <a:srgbClr val="00CC00"/>
                </a:solidFill>
                <a:latin typeface="Courier"/>
                <a:ea typeface="ＭＳ Ｐゴシック" charset="0"/>
                <a:cs typeface="Courier"/>
              </a:rPr>
              <a:t>);</a:t>
            </a:r>
          </a:p>
        </p:txBody>
      </p:sp>
      <p:sp>
        <p:nvSpPr>
          <p:cNvPr id="131" name="Freeform 124"/>
          <p:cNvSpPr>
            <a:spLocks/>
          </p:cNvSpPr>
          <p:nvPr/>
        </p:nvSpPr>
        <p:spPr bwMode="auto">
          <a:xfrm>
            <a:off x="6399218" y="2420888"/>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32" name="Text Box 125"/>
          <p:cNvSpPr txBox="1">
            <a:spLocks noChangeArrowheads="1"/>
          </p:cNvSpPr>
          <p:nvPr/>
        </p:nvSpPr>
        <p:spPr bwMode="auto">
          <a:xfrm>
            <a:off x="1330325" y="4372195"/>
            <a:ext cx="2293938" cy="3099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sz="1600" b="1" dirty="0">
                <a:solidFill>
                  <a:srgbClr val="3333CC"/>
                </a:solidFill>
                <a:latin typeface="Arial" charset="0"/>
                <a:ea typeface="ＭＳ Ｐゴシック" charset="0"/>
                <a:cs typeface="ＭＳ Ｐゴシック" charset="0"/>
              </a:rPr>
              <a:t>Serial Code (host)</a:t>
            </a:r>
          </a:p>
        </p:txBody>
      </p:sp>
      <p:sp>
        <p:nvSpPr>
          <p:cNvPr id="133" name="Freeform 126"/>
          <p:cNvSpPr>
            <a:spLocks/>
          </p:cNvSpPr>
          <p:nvPr/>
        </p:nvSpPr>
        <p:spPr bwMode="auto">
          <a:xfrm>
            <a:off x="6399218" y="4161060"/>
            <a:ext cx="73025" cy="808037"/>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34" name="Text Box 127"/>
          <p:cNvSpPr txBox="1">
            <a:spLocks noChangeArrowheads="1"/>
          </p:cNvSpPr>
          <p:nvPr/>
        </p:nvSpPr>
        <p:spPr bwMode="auto">
          <a:xfrm>
            <a:off x="206502" y="5101790"/>
            <a:ext cx="4200401" cy="644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sz="1600" b="1" dirty="0">
                <a:solidFill>
                  <a:srgbClr val="00CC0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sz="1600" b="1" dirty="0" err="1">
                <a:solidFill>
                  <a:srgbClr val="00CC00"/>
                </a:solidFill>
                <a:latin typeface="Courier"/>
                <a:ea typeface="ＭＳ Ｐゴシック" charset="0"/>
                <a:cs typeface="Courier"/>
              </a:rPr>
              <a:t>KernelB</a:t>
            </a:r>
            <a:r>
              <a:rPr lang="en-US" sz="1600" b="1" dirty="0">
                <a:solidFill>
                  <a:srgbClr val="00CC00"/>
                </a:solidFill>
                <a:latin typeface="Courier"/>
                <a:ea typeface="ＭＳ Ｐゴシック" charset="0"/>
                <a:cs typeface="Courier"/>
              </a:rPr>
              <a:t>&lt;&lt;&lt; </a:t>
            </a:r>
            <a:r>
              <a:rPr lang="en-US" sz="1600" b="1" dirty="0" err="1">
                <a:solidFill>
                  <a:srgbClr val="00CC00"/>
                </a:solidFill>
                <a:latin typeface="Courier"/>
                <a:ea typeface="ＭＳ Ｐゴシック" charset="0"/>
                <a:cs typeface="Courier"/>
              </a:rPr>
              <a:t>nBlk</a:t>
            </a:r>
            <a:r>
              <a:rPr lang="en-US" sz="1600" b="1" dirty="0">
                <a:solidFill>
                  <a:srgbClr val="00CC00"/>
                </a:solidFill>
                <a:latin typeface="Courier"/>
                <a:ea typeface="ＭＳ Ｐゴシック" charset="0"/>
                <a:cs typeface="Courier"/>
              </a:rPr>
              <a:t>, </a:t>
            </a:r>
            <a:r>
              <a:rPr lang="en-US" sz="1600" b="1" dirty="0" err="1">
                <a:solidFill>
                  <a:srgbClr val="00CC00"/>
                </a:solidFill>
                <a:latin typeface="Courier"/>
                <a:ea typeface="ＭＳ Ｐゴシック" charset="0"/>
                <a:cs typeface="Courier"/>
              </a:rPr>
              <a:t>nThr</a:t>
            </a:r>
            <a:r>
              <a:rPr lang="en-US" sz="1600" b="1" dirty="0">
                <a:solidFill>
                  <a:srgbClr val="00CC00"/>
                </a:solidFill>
                <a:latin typeface="Courier"/>
                <a:ea typeface="ＭＳ Ｐゴシック" charset="0"/>
                <a:cs typeface="Courier"/>
              </a:rPr>
              <a:t> &gt;&gt;&gt;(</a:t>
            </a:r>
            <a:r>
              <a:rPr lang="en-US" sz="1600" b="1" dirty="0" err="1">
                <a:solidFill>
                  <a:srgbClr val="00CC00"/>
                </a:solidFill>
                <a:latin typeface="Courier"/>
                <a:ea typeface="ＭＳ Ｐゴシック" charset="0"/>
                <a:cs typeface="Courier"/>
              </a:rPr>
              <a:t>args</a:t>
            </a:r>
            <a:r>
              <a:rPr lang="en-US" sz="1600" b="1" dirty="0">
                <a:solidFill>
                  <a:srgbClr val="00CC00"/>
                </a:solidFill>
                <a:latin typeface="Courier"/>
                <a:ea typeface="ＭＳ Ｐゴシック" charset="0"/>
                <a:cs typeface="Courier"/>
              </a:rPr>
              <a:t>);</a:t>
            </a:r>
          </a:p>
        </p:txBody>
      </p:sp>
      <p:sp>
        <p:nvSpPr>
          <p:cNvPr id="135" name="Título 134"/>
          <p:cNvSpPr>
            <a:spLocks noGrp="1"/>
          </p:cNvSpPr>
          <p:nvPr>
            <p:ph type="title"/>
          </p:nvPr>
        </p:nvSpPr>
        <p:spPr/>
        <p:txBody>
          <a:bodyPr/>
          <a:lstStyle/>
          <a:p>
            <a:r>
              <a:rPr lang="en-US" dirty="0"/>
              <a:t>Traditional Program Structure</a:t>
            </a:r>
          </a:p>
        </p:txBody>
      </p:sp>
      <p:sp>
        <p:nvSpPr>
          <p:cNvPr id="2" name="Marcador de número de diapositiva 1"/>
          <p:cNvSpPr>
            <a:spLocks noGrp="1"/>
          </p:cNvSpPr>
          <p:nvPr>
            <p:ph type="sldNum" sz="quarter" idx="11"/>
          </p:nvPr>
        </p:nvSpPr>
        <p:spPr/>
        <p:txBody>
          <a:bodyPr/>
          <a:lstStyle/>
          <a:p>
            <a:fld id="{323594FA-E141-4234-AE05-360401972BE7}" type="slidenum">
              <a:rPr lang="en-US" altLang="en-US" smtClean="0"/>
              <a:pPr/>
              <a:t>7</a:t>
            </a:fld>
            <a:endParaRPr lang="en-US" altLang="en-US"/>
          </a:p>
        </p:txBody>
      </p:sp>
      <p:sp>
        <p:nvSpPr>
          <p:cNvPr id="136" name="CuadroTexto 135"/>
          <p:cNvSpPr txBox="1"/>
          <p:nvPr/>
        </p:nvSpPr>
        <p:spPr>
          <a:xfrm>
            <a:off x="251520" y="6506442"/>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1796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0" grpId="0"/>
      <p:bldP spid="131" grpId="0" animBg="1"/>
      <p:bldP spid="132" grpId="0"/>
      <p:bldP spid="133" grpId="0" animBg="1"/>
      <p:bldP spid="134" grpId="0"/>
      <p:bldP spid="1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30" name="Rectangle 6"/>
          <p:cNvSpPr>
            <a:spLocks noGrp="1" noChangeArrowheads="1"/>
          </p:cNvSpPr>
          <p:nvPr>
            <p:ph type="body" idx="1"/>
          </p:nvPr>
        </p:nvSpPr>
        <p:spPr>
          <a:xfrm>
            <a:off x="251520" y="908720"/>
            <a:ext cx="8521824" cy="5472608"/>
          </a:xfrm>
        </p:spPr>
        <p:txBody>
          <a:bodyPr>
            <a:normAutofit lnSpcReduction="10000"/>
          </a:bodyPr>
          <a:lstStyle/>
          <a:p>
            <a:pPr>
              <a:lnSpc>
                <a:spcPct val="120000"/>
              </a:lnSpc>
            </a:pPr>
            <a:r>
              <a:rPr lang="en-US" sz="2000" dirty="0"/>
              <a:t>Function prototypes</a:t>
            </a:r>
          </a:p>
          <a:p>
            <a:pPr marL="0" lvl="1" indent="0" algn="just">
              <a:lnSpc>
                <a:spcPct val="120000"/>
              </a:lnSpc>
              <a:buSzPct val="100000"/>
              <a:buNone/>
            </a:pPr>
            <a:r>
              <a:rPr lang="en-US" sz="1600" dirty="0">
                <a:latin typeface="Courier"/>
                <a:cs typeface="Courier"/>
              </a:rPr>
              <a:t>   float </a:t>
            </a:r>
            <a:r>
              <a:rPr lang="en-US" sz="1600" dirty="0" err="1">
                <a:latin typeface="Courier"/>
                <a:cs typeface="Courier"/>
              </a:rPr>
              <a:t>serialFunction</a:t>
            </a:r>
            <a:r>
              <a:rPr lang="en-US" sz="1600" dirty="0">
                <a:latin typeface="Courier"/>
                <a:cs typeface="Courier"/>
              </a:rPr>
              <a:t>(…);</a:t>
            </a:r>
          </a:p>
          <a:p>
            <a:pPr marL="0" lvl="1" indent="0" algn="just">
              <a:lnSpc>
                <a:spcPct val="120000"/>
              </a:lnSpc>
              <a:buSzPct val="100000"/>
              <a:buNone/>
            </a:pPr>
            <a:r>
              <a:rPr lang="en-US" sz="1600" dirty="0">
                <a:latin typeface="Courier"/>
                <a:cs typeface="Courier"/>
              </a:rPr>
              <a:t>   __global__ void kernel(…);</a:t>
            </a:r>
          </a:p>
          <a:p>
            <a:pPr>
              <a:lnSpc>
                <a:spcPct val="120000"/>
              </a:lnSpc>
            </a:pPr>
            <a:endParaRPr lang="en-US" sz="2000" dirty="0">
              <a:latin typeface="Courier"/>
              <a:cs typeface="Courier"/>
            </a:endParaRPr>
          </a:p>
          <a:p>
            <a:pPr>
              <a:lnSpc>
                <a:spcPct val="120000"/>
              </a:lnSpc>
            </a:pPr>
            <a:r>
              <a:rPr lang="en-US" sz="2000" dirty="0">
                <a:latin typeface="Courier"/>
                <a:cs typeface="Courier"/>
              </a:rPr>
              <a:t>main()</a:t>
            </a:r>
          </a:p>
          <a:p>
            <a:pPr lvl="1">
              <a:lnSpc>
                <a:spcPct val="120000"/>
              </a:lnSpc>
            </a:pPr>
            <a:r>
              <a:rPr lang="en-US" sz="1600" dirty="0"/>
              <a:t>1) </a:t>
            </a:r>
            <a:r>
              <a:rPr lang="en-US" sz="1600" dirty="0">
                <a:solidFill>
                  <a:srgbClr val="0000FF"/>
                </a:solidFill>
              </a:rPr>
              <a:t>Allocate memory</a:t>
            </a:r>
            <a:r>
              <a:rPr lang="en-US" sz="1600" dirty="0"/>
              <a:t> space on the device – </a:t>
            </a:r>
            <a:r>
              <a:rPr lang="en-US" sz="1600" dirty="0" err="1">
                <a:latin typeface="Courier"/>
                <a:cs typeface="Courier"/>
              </a:rPr>
              <a:t>cudaMalloc</a:t>
            </a:r>
            <a:r>
              <a:rPr lang="en-US" sz="1600" dirty="0">
                <a:latin typeface="Courier"/>
                <a:cs typeface="Courier"/>
              </a:rPr>
              <a:t>(&amp;</a:t>
            </a:r>
            <a:r>
              <a:rPr lang="en-US" sz="1600" dirty="0" err="1">
                <a:latin typeface="Courier"/>
                <a:cs typeface="Courier"/>
              </a:rPr>
              <a:t>d_in</a:t>
            </a:r>
            <a:r>
              <a:rPr lang="en-US" sz="1600" dirty="0">
                <a:latin typeface="Courier"/>
                <a:cs typeface="Courier"/>
              </a:rPr>
              <a:t>, bytes);</a:t>
            </a:r>
          </a:p>
          <a:p>
            <a:pPr lvl="1">
              <a:lnSpc>
                <a:spcPct val="120000"/>
              </a:lnSpc>
            </a:pPr>
            <a:r>
              <a:rPr lang="en-US" sz="1600" dirty="0"/>
              <a:t>2) Transfer data from </a:t>
            </a:r>
            <a:r>
              <a:rPr lang="en-US" sz="1600" dirty="0">
                <a:solidFill>
                  <a:srgbClr val="0000FF"/>
                </a:solidFill>
              </a:rPr>
              <a:t>host to device</a:t>
            </a:r>
            <a:r>
              <a:rPr lang="en-US" sz="1600" dirty="0"/>
              <a:t> – </a:t>
            </a:r>
            <a:r>
              <a:rPr lang="en-US" sz="1600" dirty="0" err="1">
                <a:latin typeface="Courier"/>
                <a:cs typeface="Courier"/>
              </a:rPr>
              <a:t>cudaMemCpy</a:t>
            </a:r>
            <a:r>
              <a:rPr lang="en-US" sz="1600" dirty="0">
                <a:latin typeface="Courier"/>
                <a:cs typeface="Courier"/>
              </a:rPr>
              <a:t>(</a:t>
            </a:r>
            <a:r>
              <a:rPr lang="en-US" sz="1600" dirty="0" err="1">
                <a:latin typeface="Courier"/>
                <a:cs typeface="Courier"/>
              </a:rPr>
              <a:t>d_in</a:t>
            </a:r>
            <a:r>
              <a:rPr lang="en-US" sz="1600" dirty="0">
                <a:latin typeface="Courier"/>
                <a:cs typeface="Courier"/>
              </a:rPr>
              <a:t>, </a:t>
            </a:r>
            <a:r>
              <a:rPr lang="en-US" sz="1600" dirty="0" err="1">
                <a:latin typeface="Courier"/>
                <a:cs typeface="Courier"/>
              </a:rPr>
              <a:t>h_in</a:t>
            </a:r>
            <a:r>
              <a:rPr lang="en-US" sz="1600" dirty="0">
                <a:latin typeface="Courier"/>
                <a:cs typeface="Courier"/>
              </a:rPr>
              <a:t>, </a:t>
            </a:r>
            <a:r>
              <a:rPr lang="is-IS" sz="1600" dirty="0">
                <a:latin typeface="Courier"/>
                <a:cs typeface="Courier"/>
              </a:rPr>
              <a:t>…</a:t>
            </a:r>
            <a:r>
              <a:rPr lang="en-US" sz="1600" dirty="0">
                <a:latin typeface="Courier"/>
                <a:cs typeface="Courier"/>
              </a:rPr>
              <a:t>);</a:t>
            </a:r>
          </a:p>
          <a:p>
            <a:pPr lvl="1">
              <a:lnSpc>
                <a:spcPct val="120000"/>
              </a:lnSpc>
            </a:pPr>
            <a:r>
              <a:rPr lang="en-US" sz="1600" dirty="0"/>
              <a:t>3) Execution configuration setup: #blocks and #threads</a:t>
            </a:r>
          </a:p>
          <a:p>
            <a:pPr lvl="1">
              <a:lnSpc>
                <a:spcPct val="120000"/>
              </a:lnSpc>
            </a:pPr>
            <a:r>
              <a:rPr lang="en-US" sz="1600" dirty="0"/>
              <a:t>4) </a:t>
            </a:r>
            <a:r>
              <a:rPr lang="en-US" sz="1600" dirty="0">
                <a:solidFill>
                  <a:srgbClr val="0000FF"/>
                </a:solidFill>
              </a:rPr>
              <a:t>Kernel call</a:t>
            </a:r>
            <a:r>
              <a:rPr lang="en-US" sz="1600" dirty="0"/>
              <a:t> – </a:t>
            </a:r>
            <a:r>
              <a:rPr lang="en-US" sz="1600" dirty="0">
                <a:latin typeface="Courier"/>
                <a:cs typeface="Courier"/>
              </a:rPr>
              <a:t>kernel&lt;&lt;&lt;execution configuration&gt;&gt;&gt;(</a:t>
            </a:r>
            <a:r>
              <a:rPr lang="en-US" sz="1600" dirty="0" err="1">
                <a:latin typeface="Courier"/>
                <a:cs typeface="Courier"/>
              </a:rPr>
              <a:t>args</a:t>
            </a:r>
            <a:r>
              <a:rPr lang="en-US" sz="1600" dirty="0">
                <a:latin typeface="Courier"/>
                <a:cs typeface="Courier"/>
              </a:rPr>
              <a:t>…);</a:t>
            </a:r>
          </a:p>
          <a:p>
            <a:pPr lvl="1">
              <a:lnSpc>
                <a:spcPct val="120000"/>
              </a:lnSpc>
            </a:pPr>
            <a:r>
              <a:rPr lang="en-US" sz="1600" dirty="0"/>
              <a:t>5) Transfer results from </a:t>
            </a:r>
            <a:r>
              <a:rPr lang="en-US" sz="1600" dirty="0">
                <a:solidFill>
                  <a:srgbClr val="0000FF"/>
                </a:solidFill>
              </a:rPr>
              <a:t>device to host</a:t>
            </a:r>
            <a:r>
              <a:rPr lang="en-US" sz="1600" dirty="0"/>
              <a:t> – </a:t>
            </a:r>
            <a:r>
              <a:rPr lang="en-US" sz="1600" dirty="0" err="1">
                <a:latin typeface="Courier"/>
                <a:cs typeface="Courier"/>
              </a:rPr>
              <a:t>cudaMemCpy</a:t>
            </a:r>
            <a:r>
              <a:rPr lang="en-US" sz="1600" dirty="0">
                <a:latin typeface="Courier"/>
                <a:cs typeface="Courier"/>
              </a:rPr>
              <a:t>(</a:t>
            </a:r>
            <a:r>
              <a:rPr lang="en-US" sz="1600" dirty="0" err="1">
                <a:latin typeface="Courier"/>
                <a:cs typeface="Courier"/>
              </a:rPr>
              <a:t>h_out</a:t>
            </a:r>
            <a:r>
              <a:rPr lang="en-US" sz="1600" dirty="0">
                <a:latin typeface="Courier"/>
                <a:cs typeface="Courier"/>
              </a:rPr>
              <a:t>, </a:t>
            </a:r>
            <a:r>
              <a:rPr lang="en-US" sz="1600" dirty="0" err="1">
                <a:latin typeface="Courier"/>
                <a:cs typeface="Courier"/>
              </a:rPr>
              <a:t>d_out</a:t>
            </a:r>
            <a:r>
              <a:rPr lang="en-US" sz="1600" dirty="0">
                <a:latin typeface="Courier"/>
                <a:cs typeface="Courier"/>
              </a:rPr>
              <a:t>, …);</a:t>
            </a:r>
            <a:endParaRPr lang="en-US" sz="1600" dirty="0"/>
          </a:p>
          <a:p>
            <a:pPr>
              <a:lnSpc>
                <a:spcPct val="120000"/>
              </a:lnSpc>
            </a:pPr>
            <a:endParaRPr lang="en-US" sz="2000" dirty="0"/>
          </a:p>
          <a:p>
            <a:pPr>
              <a:lnSpc>
                <a:spcPct val="120000"/>
              </a:lnSpc>
            </a:pPr>
            <a:r>
              <a:rPr lang="en-US" sz="2000" dirty="0"/>
              <a:t>Kernel – </a:t>
            </a:r>
            <a:r>
              <a:rPr lang="en-US" sz="2000" dirty="0">
                <a:latin typeface="Courier"/>
                <a:cs typeface="Courier"/>
              </a:rPr>
              <a:t>__global__ void kernel(type </a:t>
            </a:r>
            <a:r>
              <a:rPr lang="en-US" sz="2000" dirty="0" err="1">
                <a:latin typeface="Courier"/>
                <a:cs typeface="Courier"/>
              </a:rPr>
              <a:t>args</a:t>
            </a:r>
            <a:r>
              <a:rPr lang="en-US" sz="2000" dirty="0">
                <a:latin typeface="Courier"/>
                <a:cs typeface="Courier"/>
              </a:rPr>
              <a:t>,…)</a:t>
            </a:r>
          </a:p>
          <a:p>
            <a:pPr marL="800100" lvl="3" indent="-342900">
              <a:lnSpc>
                <a:spcPct val="120000"/>
              </a:lnSpc>
            </a:pPr>
            <a:r>
              <a:rPr lang="en-US" sz="1600" dirty="0"/>
              <a:t>Automatic variables transparently assigned to </a:t>
            </a:r>
            <a:r>
              <a:rPr lang="en-US" sz="1600" dirty="0">
                <a:solidFill>
                  <a:srgbClr val="00B050"/>
                </a:solidFill>
              </a:rPr>
              <a:t>registers</a:t>
            </a:r>
          </a:p>
          <a:p>
            <a:pPr marL="800100" lvl="3" indent="-342900">
              <a:lnSpc>
                <a:spcPct val="120000"/>
              </a:lnSpc>
            </a:pPr>
            <a:r>
              <a:rPr lang="en-US" sz="1600" dirty="0">
                <a:solidFill>
                  <a:srgbClr val="00B050"/>
                </a:solidFill>
              </a:rPr>
              <a:t>Shared memory</a:t>
            </a:r>
            <a:r>
              <a:rPr lang="en-US" sz="1600" dirty="0"/>
              <a:t>:  </a:t>
            </a:r>
            <a:r>
              <a:rPr lang="en-US" sz="1600" dirty="0">
                <a:latin typeface="Courier"/>
                <a:cs typeface="Courier"/>
              </a:rPr>
              <a:t>__shared__</a:t>
            </a:r>
            <a:endParaRPr lang="en-US" sz="1600" dirty="0">
              <a:cs typeface="Courier"/>
            </a:endParaRPr>
          </a:p>
          <a:p>
            <a:pPr marL="800100" lvl="3" indent="-342900">
              <a:lnSpc>
                <a:spcPct val="120000"/>
              </a:lnSpc>
            </a:pPr>
            <a:r>
              <a:rPr lang="en-US" sz="1600" dirty="0"/>
              <a:t>Intra-block </a:t>
            </a:r>
            <a:r>
              <a:rPr lang="en-US" sz="1600" dirty="0">
                <a:solidFill>
                  <a:srgbClr val="00B050"/>
                </a:solidFill>
              </a:rPr>
              <a:t>synchronization</a:t>
            </a:r>
            <a:r>
              <a:rPr lang="en-US" sz="1600" dirty="0"/>
              <a:t>: </a:t>
            </a:r>
            <a:r>
              <a:rPr lang="en-US" sz="1600" dirty="0">
                <a:latin typeface="Courier"/>
                <a:cs typeface="Courier"/>
              </a:rPr>
              <a:t>__</a:t>
            </a:r>
            <a:r>
              <a:rPr lang="en-US" sz="1600" dirty="0" err="1">
                <a:latin typeface="Courier"/>
                <a:cs typeface="Courier"/>
              </a:rPr>
              <a:t>syncthreads</a:t>
            </a:r>
            <a:r>
              <a:rPr lang="en-US" sz="1600" dirty="0">
                <a:latin typeface="Courier"/>
                <a:cs typeface="Courier"/>
              </a:rPr>
              <a:t>();</a:t>
            </a:r>
          </a:p>
        </p:txBody>
      </p:sp>
      <p:sp>
        <p:nvSpPr>
          <p:cNvPr id="282632" name="AutoShape 8"/>
          <p:cNvSpPr>
            <a:spLocks noChangeArrowheads="1"/>
          </p:cNvSpPr>
          <p:nvPr/>
        </p:nvSpPr>
        <p:spPr bwMode="auto">
          <a:xfrm rot="15914182">
            <a:off x="7665367" y="3544989"/>
            <a:ext cx="1222055" cy="289848"/>
          </a:xfrm>
          <a:prstGeom prst="curvedUpArrow">
            <a:avLst>
              <a:gd name="adj1" fmla="val 46417"/>
              <a:gd name="adj2" fmla="val 92834"/>
              <a:gd name="adj3" fmla="val 34601"/>
            </a:avLst>
          </a:prstGeom>
          <a:solidFill>
            <a:schemeClr val="accent1"/>
          </a:solidFill>
          <a:ln w="9525">
            <a:solidFill>
              <a:schemeClr val="tx1"/>
            </a:solidFill>
            <a:miter lim="800000"/>
            <a:headEnd/>
            <a:tailEnd/>
          </a:ln>
          <a:effectLst/>
        </p:spPr>
        <p:txBody>
          <a:bodyPr wrap="none" anchor="ctr">
            <a:prstTxWarp prst="textNoShape">
              <a:avLst/>
            </a:prstTxWarp>
          </a:bodyPr>
          <a:lstStyle/>
          <a:p>
            <a:endParaRPr lang="es-ES_tradnl"/>
          </a:p>
        </p:txBody>
      </p:sp>
      <p:sp>
        <p:nvSpPr>
          <p:cNvPr id="282633" name="Text Box 9"/>
          <p:cNvSpPr txBox="1">
            <a:spLocks noChangeArrowheads="1"/>
          </p:cNvSpPr>
          <p:nvPr/>
        </p:nvSpPr>
        <p:spPr bwMode="auto">
          <a:xfrm rot="16200000">
            <a:off x="7910778" y="3095394"/>
            <a:ext cx="1584200" cy="523220"/>
          </a:xfrm>
          <a:prstGeom prst="rect">
            <a:avLst/>
          </a:prstGeom>
          <a:noFill/>
          <a:ln w="9525">
            <a:noFill/>
            <a:miter lim="800000"/>
            <a:headEnd/>
            <a:tailEnd/>
          </a:ln>
          <a:effectLst/>
        </p:spPr>
        <p:txBody>
          <a:bodyPr wrap="square">
            <a:prstTxWarp prst="textNoShape">
              <a:avLst/>
            </a:prstTxWarp>
            <a:spAutoFit/>
          </a:bodyPr>
          <a:lstStyle/>
          <a:p>
            <a:r>
              <a:rPr lang="en-US" sz="1400" dirty="0">
                <a:latin typeface="Verdana"/>
                <a:cs typeface="Verdana"/>
              </a:rPr>
              <a:t>repeat</a:t>
            </a:r>
          </a:p>
          <a:p>
            <a:r>
              <a:rPr lang="en-US" sz="1400" dirty="0">
                <a:latin typeface="Verdana"/>
                <a:cs typeface="Verdana"/>
              </a:rPr>
              <a:t>as needed</a:t>
            </a:r>
          </a:p>
        </p:txBody>
      </p:sp>
      <p:sp>
        <p:nvSpPr>
          <p:cNvPr id="4" name="Título 3"/>
          <p:cNvSpPr>
            <a:spLocks noGrp="1"/>
          </p:cNvSpPr>
          <p:nvPr>
            <p:ph type="title"/>
          </p:nvPr>
        </p:nvSpPr>
        <p:spPr/>
        <p:txBody>
          <a:bodyPr/>
          <a:lstStyle/>
          <a:p>
            <a:r>
              <a:rPr lang="en-US" dirty="0"/>
              <a:t>Traditional Program Structure in CUDA</a:t>
            </a:r>
          </a:p>
        </p:txBody>
      </p:sp>
      <p:sp>
        <p:nvSpPr>
          <p:cNvPr id="2" name="Marcador de número de diapositiva 1"/>
          <p:cNvSpPr>
            <a:spLocks noGrp="1"/>
          </p:cNvSpPr>
          <p:nvPr>
            <p:ph type="sldNum" sz="quarter" idx="11"/>
          </p:nvPr>
        </p:nvSpPr>
        <p:spPr/>
        <p:txBody>
          <a:bodyPr/>
          <a:lstStyle/>
          <a:p>
            <a:fld id="{323594FA-E141-4234-AE05-360401972BE7}" type="slidenum">
              <a:rPr lang="en-US" altLang="en-US" smtClean="0"/>
              <a:pPr/>
              <a:t>8</a:t>
            </a:fld>
            <a:endParaRPr lang="en-US" altLang="en-US"/>
          </a:p>
        </p:txBody>
      </p:sp>
      <p:sp>
        <p:nvSpPr>
          <p:cNvPr id="7" name="CuadroTexto 6"/>
          <p:cNvSpPr txBox="1"/>
          <p:nvPr/>
        </p:nvSpPr>
        <p:spPr>
          <a:xfrm>
            <a:off x="251520" y="6503442"/>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117027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263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263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263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26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263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263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2630">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2630">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2630">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26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263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82630">
                                            <p:txEl>
                                              <p:pRg st="11" end="11"/>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82630">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2630">
                                            <p:txEl>
                                              <p:pRg st="13" end="1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82630">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32" grpId="0" animBg="1"/>
      <p:bldP spid="282633"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CUDA Programming Language</a:t>
            </a:r>
          </a:p>
        </p:txBody>
      </p:sp>
      <p:sp>
        <p:nvSpPr>
          <p:cNvPr id="3" name="Marcador de contenido 2"/>
          <p:cNvSpPr>
            <a:spLocks noGrp="1"/>
          </p:cNvSpPr>
          <p:nvPr>
            <p:ph idx="1"/>
          </p:nvPr>
        </p:nvSpPr>
        <p:spPr>
          <a:xfrm>
            <a:off x="251521" y="908720"/>
            <a:ext cx="8568952" cy="5472534"/>
          </a:xfrm>
        </p:spPr>
        <p:txBody>
          <a:bodyPr>
            <a:normAutofit/>
          </a:bodyPr>
          <a:lstStyle/>
          <a:p>
            <a:pPr>
              <a:lnSpc>
                <a:spcPct val="110000"/>
              </a:lnSpc>
            </a:pPr>
            <a:r>
              <a:rPr lang="en-US" sz="2000" dirty="0">
                <a:solidFill>
                  <a:srgbClr val="0000FF"/>
                </a:solidFill>
              </a:rPr>
              <a:t>Memory allocation</a:t>
            </a:r>
          </a:p>
          <a:p>
            <a:pPr marL="457200" lvl="1" indent="0">
              <a:lnSpc>
                <a:spcPct val="110000"/>
              </a:lnSpc>
              <a:buNone/>
            </a:pPr>
            <a:r>
              <a:rPr lang="en-US" sz="1800" dirty="0" err="1">
                <a:latin typeface="Courier"/>
                <a:cs typeface="Courier"/>
              </a:rPr>
              <a:t>cudaMalloc</a:t>
            </a:r>
            <a:r>
              <a:rPr lang="en-US" sz="1800" dirty="0">
                <a:latin typeface="Courier"/>
                <a:cs typeface="Courier"/>
              </a:rPr>
              <a:t>((void**)&amp;</a:t>
            </a:r>
            <a:r>
              <a:rPr lang="en-US" sz="1800" dirty="0" err="1">
                <a:latin typeface="Courier"/>
                <a:cs typeface="Courier"/>
              </a:rPr>
              <a:t>d_in</a:t>
            </a:r>
            <a:r>
              <a:rPr lang="en-US" sz="1800" dirty="0">
                <a:latin typeface="Courier"/>
                <a:cs typeface="Courier"/>
              </a:rPr>
              <a:t>, #bytes);</a:t>
            </a:r>
          </a:p>
          <a:p>
            <a:pPr>
              <a:lnSpc>
                <a:spcPct val="110000"/>
              </a:lnSpc>
            </a:pPr>
            <a:endParaRPr lang="en-US" sz="2000" dirty="0">
              <a:solidFill>
                <a:srgbClr val="0000FF"/>
              </a:solidFill>
            </a:endParaRPr>
          </a:p>
          <a:p>
            <a:pPr>
              <a:lnSpc>
                <a:spcPct val="110000"/>
              </a:lnSpc>
            </a:pPr>
            <a:r>
              <a:rPr lang="en-US" sz="2000" dirty="0">
                <a:solidFill>
                  <a:srgbClr val="0000FF"/>
                </a:solidFill>
              </a:rPr>
              <a:t>Memory copy</a:t>
            </a:r>
          </a:p>
          <a:p>
            <a:pPr marL="457200" lvl="1" indent="0">
              <a:lnSpc>
                <a:spcPct val="110000"/>
              </a:lnSpc>
              <a:buNone/>
            </a:pPr>
            <a:r>
              <a:rPr lang="en-US" sz="1800" dirty="0" err="1">
                <a:latin typeface="Courier"/>
                <a:cs typeface="Courier"/>
              </a:rPr>
              <a:t>cudaMemcpy</a:t>
            </a:r>
            <a:r>
              <a:rPr lang="en-US" sz="1800" dirty="0">
                <a:latin typeface="Courier"/>
                <a:cs typeface="Courier"/>
              </a:rPr>
              <a:t>(</a:t>
            </a:r>
            <a:r>
              <a:rPr lang="en-US" sz="1800" dirty="0" err="1">
                <a:latin typeface="Courier"/>
                <a:cs typeface="Courier"/>
              </a:rPr>
              <a:t>d_in</a:t>
            </a:r>
            <a:r>
              <a:rPr lang="en-US" sz="1800" dirty="0">
                <a:latin typeface="Courier"/>
                <a:cs typeface="Courier"/>
              </a:rPr>
              <a:t>, </a:t>
            </a:r>
            <a:r>
              <a:rPr lang="en-US" sz="1800" dirty="0" err="1">
                <a:latin typeface="Courier"/>
                <a:cs typeface="Courier"/>
              </a:rPr>
              <a:t>h_in</a:t>
            </a:r>
            <a:r>
              <a:rPr lang="en-US" sz="1800" dirty="0">
                <a:latin typeface="Courier"/>
                <a:cs typeface="Courier"/>
              </a:rPr>
              <a:t>, #bytes, </a:t>
            </a:r>
            <a:r>
              <a:rPr lang="en-US" sz="1800" dirty="0" err="1">
                <a:latin typeface="Courier"/>
                <a:cs typeface="Courier"/>
              </a:rPr>
              <a:t>cudaMemcpyHostToDevice</a:t>
            </a:r>
            <a:r>
              <a:rPr lang="en-US" sz="1800" dirty="0">
                <a:latin typeface="Courier"/>
                <a:cs typeface="Courier"/>
              </a:rPr>
              <a:t>);</a:t>
            </a:r>
          </a:p>
          <a:p>
            <a:pPr>
              <a:lnSpc>
                <a:spcPct val="110000"/>
              </a:lnSpc>
            </a:pPr>
            <a:endParaRPr lang="en-US" sz="2000" dirty="0">
              <a:solidFill>
                <a:srgbClr val="0000FF"/>
              </a:solidFill>
            </a:endParaRPr>
          </a:p>
          <a:p>
            <a:pPr>
              <a:lnSpc>
                <a:spcPct val="110000"/>
              </a:lnSpc>
            </a:pPr>
            <a:r>
              <a:rPr lang="en-US" sz="2000" dirty="0">
                <a:solidFill>
                  <a:srgbClr val="0000FF"/>
                </a:solidFill>
              </a:rPr>
              <a:t>Kernel launch</a:t>
            </a:r>
          </a:p>
          <a:p>
            <a:pPr marL="457200" lvl="1" indent="0">
              <a:lnSpc>
                <a:spcPct val="110000"/>
              </a:lnSpc>
              <a:buNone/>
            </a:pPr>
            <a:r>
              <a:rPr lang="en-US" sz="1800" dirty="0">
                <a:latin typeface="Courier"/>
                <a:cs typeface="Courier"/>
              </a:rPr>
              <a:t>kernel&lt;&lt;&lt; #blocks, #threads &gt;&gt;&gt;(</a:t>
            </a:r>
            <a:r>
              <a:rPr lang="en-US" sz="1800" dirty="0" err="1">
                <a:latin typeface="Courier"/>
                <a:cs typeface="Courier"/>
              </a:rPr>
              <a:t>args</a:t>
            </a:r>
            <a:r>
              <a:rPr lang="en-US" sz="1800" dirty="0">
                <a:latin typeface="Courier"/>
                <a:cs typeface="Courier"/>
              </a:rPr>
              <a:t>);</a:t>
            </a:r>
          </a:p>
          <a:p>
            <a:pPr>
              <a:lnSpc>
                <a:spcPct val="110000"/>
              </a:lnSpc>
            </a:pPr>
            <a:endParaRPr lang="en-US" sz="2000" dirty="0">
              <a:solidFill>
                <a:srgbClr val="0000FF"/>
              </a:solidFill>
            </a:endParaRPr>
          </a:p>
          <a:p>
            <a:pPr>
              <a:lnSpc>
                <a:spcPct val="110000"/>
              </a:lnSpc>
            </a:pPr>
            <a:r>
              <a:rPr lang="en-US" sz="2000" dirty="0">
                <a:solidFill>
                  <a:srgbClr val="0000FF"/>
                </a:solidFill>
              </a:rPr>
              <a:t>Memory deallocation</a:t>
            </a:r>
          </a:p>
          <a:p>
            <a:pPr marL="457200" lvl="1" indent="0">
              <a:lnSpc>
                <a:spcPct val="110000"/>
              </a:lnSpc>
              <a:buNone/>
            </a:pPr>
            <a:r>
              <a:rPr lang="en-US" sz="1800" dirty="0" err="1">
                <a:latin typeface="Courier"/>
                <a:cs typeface="Courier"/>
              </a:rPr>
              <a:t>cudaFree</a:t>
            </a:r>
            <a:r>
              <a:rPr lang="en-US" sz="1800" dirty="0">
                <a:latin typeface="Courier"/>
                <a:cs typeface="Courier"/>
              </a:rPr>
              <a:t>(</a:t>
            </a:r>
            <a:r>
              <a:rPr lang="en-US" sz="1800" dirty="0" err="1">
                <a:latin typeface="Courier"/>
                <a:cs typeface="Courier"/>
              </a:rPr>
              <a:t>d_in</a:t>
            </a:r>
            <a:r>
              <a:rPr lang="en-US" sz="1800" dirty="0">
                <a:latin typeface="Courier"/>
                <a:cs typeface="Courier"/>
              </a:rPr>
              <a:t>);</a:t>
            </a:r>
          </a:p>
          <a:p>
            <a:pPr>
              <a:lnSpc>
                <a:spcPct val="110000"/>
              </a:lnSpc>
            </a:pPr>
            <a:endParaRPr lang="en-US" sz="2000" dirty="0">
              <a:solidFill>
                <a:srgbClr val="0000FF"/>
              </a:solidFill>
            </a:endParaRPr>
          </a:p>
          <a:p>
            <a:pPr>
              <a:lnSpc>
                <a:spcPct val="110000"/>
              </a:lnSpc>
            </a:pPr>
            <a:r>
              <a:rPr lang="en-US" sz="2000" dirty="0">
                <a:solidFill>
                  <a:srgbClr val="0000FF"/>
                </a:solidFill>
              </a:rPr>
              <a:t>Explicit synchronization</a:t>
            </a:r>
          </a:p>
          <a:p>
            <a:pPr marL="457200" lvl="1" indent="0">
              <a:lnSpc>
                <a:spcPct val="110000"/>
              </a:lnSpc>
              <a:buNone/>
            </a:pPr>
            <a:r>
              <a:rPr lang="en-US" sz="1800" dirty="0" err="1">
                <a:latin typeface="Courier"/>
                <a:cs typeface="Courier"/>
              </a:rPr>
              <a:t>cudaDeviceSynchronize</a:t>
            </a:r>
            <a:r>
              <a:rPr lang="en-US" sz="1800" dirty="0">
                <a:latin typeface="Courier"/>
                <a:cs typeface="Courier"/>
              </a:rPr>
              <a:t>();</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9</a:t>
            </a:fld>
            <a:endParaRPr lang="en-US" altLang="en-US" dirty="0"/>
          </a:p>
        </p:txBody>
      </p:sp>
    </p:spTree>
    <p:extLst>
      <p:ext uri="{BB962C8B-B14F-4D97-AF65-F5344CB8AC3E}">
        <p14:creationId xmlns:p14="http://schemas.microsoft.com/office/powerpoint/2010/main" val="1490793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4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8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9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9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24.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Office 테마">
  <a:themeElements>
    <a:clrScheme name="기본">
      <a:dk1>
        <a:sysClr val="windowText" lastClr="000000"/>
      </a:dk1>
      <a:lt1>
        <a:sysClr val="window" lastClr="FFFFFF"/>
      </a:lt1>
      <a:dk2>
        <a:srgbClr val="1B6AA3"/>
      </a:dk2>
      <a:lt2>
        <a:srgbClr val="FFFFFF"/>
      </a:lt2>
      <a:accent1>
        <a:srgbClr val="5DA5DA"/>
      </a:accent1>
      <a:accent2>
        <a:srgbClr val="FAA43A"/>
      </a:accent2>
      <a:accent3>
        <a:srgbClr val="60BD68"/>
      </a:accent3>
      <a:accent4>
        <a:srgbClr val="F17CB0"/>
      </a:accent4>
      <a:accent5>
        <a:srgbClr val="B2912F"/>
      </a:accent5>
      <a:accent6>
        <a:srgbClr val="307D99"/>
      </a:accent6>
      <a:hlink>
        <a:srgbClr val="0563C1"/>
      </a:hlink>
      <a:folHlink>
        <a:srgbClr val="954F72"/>
      </a:folHlink>
    </a:clrScheme>
    <a:fontScheme name="Calibri - 나눔고딕">
      <a:majorFont>
        <a:latin typeface="Calibri"/>
        <a:ea typeface="나눔고딕"/>
        <a:cs typeface=""/>
      </a:majorFont>
      <a:minorFont>
        <a:latin typeface="Calibri"/>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1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172132</TotalTime>
  <Words>4265</Words>
  <Application>Microsoft Macintosh PowerPoint</Application>
  <PresentationFormat>On-screen Show (4:3)</PresentationFormat>
  <Paragraphs>755</Paragraphs>
  <Slides>54</Slides>
  <Notes>26</Notes>
  <HiddenSlides>0</HiddenSlides>
  <MMClips>0</MMClips>
  <ScaleCrop>false</ScaleCrop>
  <HeadingPairs>
    <vt:vector size="6" baseType="variant">
      <vt:variant>
        <vt:lpstr>Fonts Used</vt:lpstr>
      </vt:variant>
      <vt:variant>
        <vt:i4>10</vt:i4>
      </vt:variant>
      <vt:variant>
        <vt:lpstr>Theme</vt:lpstr>
      </vt:variant>
      <vt:variant>
        <vt:i4>29</vt:i4>
      </vt:variant>
      <vt:variant>
        <vt:lpstr>Slide Titles</vt:lpstr>
      </vt:variant>
      <vt:variant>
        <vt:i4>54</vt:i4>
      </vt:variant>
    </vt:vector>
  </HeadingPairs>
  <TitlesOfParts>
    <vt:vector size="93" baseType="lpstr">
      <vt:lpstr>Arial</vt:lpstr>
      <vt:lpstr>Calibri</vt:lpstr>
      <vt:lpstr>Courier</vt:lpstr>
      <vt:lpstr>Courier New</vt:lpstr>
      <vt:lpstr>Garamond</vt:lpstr>
      <vt:lpstr>Lucida Console</vt:lpstr>
      <vt:lpstr>Tahoma</vt:lpstr>
      <vt:lpstr>Times New Roman</vt:lpstr>
      <vt:lpstr>Verdana</vt:lpstr>
      <vt:lpstr>Wingdings</vt:lpstr>
      <vt:lpstr>Edge</vt:lpstr>
      <vt:lpstr>1_Edge</vt:lpstr>
      <vt:lpstr>3_Edge</vt:lpstr>
      <vt:lpstr>4_Edge</vt:lpstr>
      <vt:lpstr>6_Edge</vt:lpstr>
      <vt:lpstr>8_Edge</vt:lpstr>
      <vt:lpstr>2_Office Theme</vt:lpstr>
      <vt:lpstr>9_Edge</vt:lpstr>
      <vt:lpstr>17_Edge</vt:lpstr>
      <vt:lpstr>13_Edge</vt:lpstr>
      <vt:lpstr>23_Edge</vt:lpstr>
      <vt:lpstr>35_Edge</vt:lpstr>
      <vt:lpstr>39_Edge</vt:lpstr>
      <vt:lpstr>49_Edge</vt:lpstr>
      <vt:lpstr>56_Edge</vt:lpstr>
      <vt:lpstr>57_Edge</vt:lpstr>
      <vt:lpstr>58_Edge</vt:lpstr>
      <vt:lpstr>59_Edge</vt:lpstr>
      <vt:lpstr>64_Edge</vt:lpstr>
      <vt:lpstr>85_Edge</vt:lpstr>
      <vt:lpstr>90_Edge</vt:lpstr>
      <vt:lpstr>91_Edge</vt:lpstr>
      <vt:lpstr>1_Metropolitan_bullet</vt:lpstr>
      <vt:lpstr>98_Edge</vt:lpstr>
      <vt:lpstr>1_Office 테마</vt:lpstr>
      <vt:lpstr>136_Edge</vt:lpstr>
      <vt:lpstr>148_Edge</vt:lpstr>
      <vt:lpstr>151_Edge</vt:lpstr>
      <vt:lpstr>152_Edge</vt:lpstr>
      <vt:lpstr>P&amp;S Heterogeneous Systems  GPU Memory Hierarchy</vt:lpstr>
      <vt:lpstr>GPU Programming</vt:lpstr>
      <vt:lpstr>Recommended Readings (I)</vt:lpstr>
      <vt:lpstr>Recommended Readings (II)</vt:lpstr>
      <vt:lpstr>Recommended Readings (III)</vt:lpstr>
      <vt:lpstr>GPU Computing</vt:lpstr>
      <vt:lpstr>Traditional Program Structure</vt:lpstr>
      <vt:lpstr>Traditional Program Structure in CUDA</vt:lpstr>
      <vt:lpstr>CUDA Programming Language</vt:lpstr>
      <vt:lpstr>Vector Addition (I)</vt:lpstr>
      <vt:lpstr>Vector Addition (II)</vt:lpstr>
      <vt:lpstr>Vector Addition (III)</vt:lpstr>
      <vt:lpstr>Host Code Example: Vector Addition</vt:lpstr>
      <vt:lpstr>Boundary Conditions</vt:lpstr>
      <vt:lpstr>Indexing and Memory Access</vt:lpstr>
      <vt:lpstr>Image Layout in Memory</vt:lpstr>
      <vt:lpstr>Indexing and Memory Access: 2D Grid</vt:lpstr>
      <vt:lpstr>NVIDIA H100: Thread Block Clusters</vt:lpstr>
      <vt:lpstr>NVIDIA H100: Thread Block Clusters</vt:lpstr>
      <vt:lpstr>NVIDIA H100: Thread Block Clusters</vt:lpstr>
      <vt:lpstr>GPU Memories</vt:lpstr>
      <vt:lpstr>NVIDIA H100 Block Diagram</vt:lpstr>
      <vt:lpstr>NVIDIA H100 Core</vt:lpstr>
      <vt:lpstr>Memory in the GPU Architecture</vt:lpstr>
      <vt:lpstr>NVIDIA V100 &amp; A100 Memory Hierarchy</vt:lpstr>
      <vt:lpstr>NVIDIA H100 Tensor Memory Accelerator</vt:lpstr>
      <vt:lpstr>NVIDIA H100 Distributed Shared Memory</vt:lpstr>
      <vt:lpstr>Memory in the H100 GPU Architecture</vt:lpstr>
      <vt:lpstr>CUDA Variable Type Qualifiers</vt:lpstr>
      <vt:lpstr>Memory Hierarchy in CUDA Programs</vt:lpstr>
      <vt:lpstr>Data Reuse</vt:lpstr>
      <vt:lpstr>Data Reuse: Tiling</vt:lpstr>
      <vt:lpstr>Synchronization Function</vt:lpstr>
      <vt:lpstr>Tiling/Blocking in On-chip Memories</vt:lpstr>
      <vt:lpstr>Naïve Matrix Multiplication (I)</vt:lpstr>
      <vt:lpstr>Naïve Matrix Multiplication (II)</vt:lpstr>
      <vt:lpstr>Tiled Matrix Multiplication (I)</vt:lpstr>
      <vt:lpstr>Tiled Matrix Multiplication (II)</vt:lpstr>
      <vt:lpstr>Lecture on Advanced Caches</vt:lpstr>
      <vt:lpstr>Example: Matrix-Matrix Multiplication (I)</vt:lpstr>
      <vt:lpstr>Example: Matrix-Matrix Multiplication (II)</vt:lpstr>
      <vt:lpstr>Example: Matrix-Matrix Multiplication (III)</vt:lpstr>
      <vt:lpstr>Reuse in Matrix-Matrix Multiplication (I)</vt:lpstr>
      <vt:lpstr>Reuse in Matrix-Matrix Multiplication (II)</vt:lpstr>
      <vt:lpstr>Reuse in Matrix-Matrix Multiplication (III)</vt:lpstr>
      <vt:lpstr>Tiled Matrix-Matrix Multiplication (I)</vt:lpstr>
      <vt:lpstr>Tiled Matrix-Matrix Multiplication (II)</vt:lpstr>
      <vt:lpstr>Tiled Matrix-Matrix Multiplication (III)</vt:lpstr>
      <vt:lpstr>Tiled Matrix-Matrix Multiplication (IV)</vt:lpstr>
      <vt:lpstr>Tiled Matrix-Matrix Multiplication (V)</vt:lpstr>
      <vt:lpstr>Tiled Matrix Multiplication on GPU</vt:lpstr>
      <vt:lpstr>Recommended Readings (I)</vt:lpstr>
      <vt:lpstr>Recommended Readings (II)</vt:lpstr>
      <vt:lpstr>P&amp;S Heterogeneous Systems  GPU Memory Hierarchy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Gomez Luna  Juan</cp:lastModifiedBy>
  <cp:revision>2912</cp:revision>
  <cp:lastPrinted>2018-05-18T10:39:57Z</cp:lastPrinted>
  <dcterms:created xsi:type="dcterms:W3CDTF">2010-10-08T20:41:54Z</dcterms:created>
  <dcterms:modified xsi:type="dcterms:W3CDTF">2022-10-05T14:19:32Z</dcterms:modified>
</cp:coreProperties>
</file>